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900" r:id="rId3"/>
  </p:sldMasterIdLst>
  <p:notesMasterIdLst>
    <p:notesMasterId r:id="rId18"/>
  </p:notesMasterIdLst>
  <p:sldIdLst>
    <p:sldId id="257" r:id="rId4"/>
    <p:sldId id="273" r:id="rId5"/>
    <p:sldId id="317" r:id="rId6"/>
    <p:sldId id="297" r:id="rId7"/>
    <p:sldId id="315" r:id="rId8"/>
    <p:sldId id="316" r:id="rId9"/>
    <p:sldId id="274" r:id="rId10"/>
    <p:sldId id="277" r:id="rId11"/>
    <p:sldId id="278" r:id="rId12"/>
    <p:sldId id="279" r:id="rId13"/>
    <p:sldId id="293" r:id="rId14"/>
    <p:sldId id="296" r:id="rId15"/>
    <p:sldId id="294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6587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F4B0-9584-4DB5-B036-7833D89D913D}" type="datetimeFigureOut">
              <a:rPr lang="es-HN" smtClean="0"/>
              <a:t>6/4/2023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D7FAE-A9B3-4D83-BB65-EF0F5C596902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9164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D7FAE-A9B3-4D83-BB65-EF0F5C596902}" type="slidenum">
              <a:rPr lang="es-HN" smtClean="0"/>
              <a:t>1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64776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9FA68-5595-4D6F-9CBD-0298090E31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4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HN" altLang="en-U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5867EE-91DC-41C4-BAFA-FBD0D03F8FDE}" type="slidenum">
              <a:rPr lang="es-HN" altLang="en-US"/>
              <a:pPr eaLnBrk="1" hangingPunct="1"/>
              <a:t>3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122501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HN" altLang="en-US" dirty="0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F5D288-ACC9-427A-9C99-84DD79A8EF11}" type="slidenum">
              <a:rPr lang="es-HN" altLang="en-US"/>
              <a:pPr eaLnBrk="1" hangingPunct="1"/>
              <a:t>4</a:t>
            </a:fld>
            <a:endParaRPr lang="es-HN" altLang="en-US" dirty="0"/>
          </a:p>
        </p:txBody>
      </p:sp>
    </p:spTree>
    <p:extLst>
      <p:ext uri="{BB962C8B-B14F-4D97-AF65-F5344CB8AC3E}">
        <p14:creationId xmlns:p14="http://schemas.microsoft.com/office/powerpoint/2010/main" val="49690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HN" altLang="en-U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9C8516-D3BE-4536-A69E-1537DDDFB776}" type="slidenum">
              <a:rPr lang="es-HN" altLang="en-US"/>
              <a:pPr eaLnBrk="1" hangingPunct="1"/>
              <a:t>5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233603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 altLang="en-US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3069A0-24E3-432C-B315-4D27C8497E15}" type="slidenum">
              <a:rPr lang="es-HN" altLang="en-US"/>
              <a:pPr eaLnBrk="1" hangingPunct="1"/>
              <a:t>6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359908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D7FAE-A9B3-4D83-BB65-EF0F5C596902}" type="slidenum">
              <a:rPr lang="es-HN" smtClean="0"/>
              <a:t>7</a:t>
            </a:fld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8630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D7FAE-A9B3-4D83-BB65-EF0F5C596902}" type="slidenum">
              <a:rPr lang="es-HN" smtClean="0"/>
              <a:t>11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889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6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7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2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23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24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25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26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2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9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31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32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4790A-6AD6-4095-94D0-E0B93ADA99AC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1BFE98-0240-4B47-AD8A-9E05A30E2D84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66194991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2D2E-7367-4968-B11D-2F3C6AA6ED1E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90E4-768C-491B-AE0C-72FD76ED4680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0286510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63F1-549D-4FDC-9D55-DC38B5DA1DF1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421-CD79-4819-AD53-551525A4D49B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0634720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B4790A-6AD6-4095-94D0-E0B93ADA99AC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1BFE98-0240-4B47-AD8A-9E05A30E2D84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6E428-96F8-42BC-A7D7-EE209EE37A51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94E0B-6AFE-4853-9A11-DF9D13E27E8E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8914D-63E5-494D-9195-A8637A718A75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2AE2A-DE15-49B4-8AB6-2CEBC9092C62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D0195-D02A-4680-BB39-77BA2A03E4D2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93D12-53CF-44A4-96CC-A7ACCE9C900F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9FBE6-81F6-4094-ADA5-01F941E8F14B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E4832-8E90-4D41-8071-7868E5C9CA7F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A4247-0A31-4DA0-8885-35325C2C2CF1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8493-D552-455D-90CE-4A51B834C7DF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38A1A-54F4-4D01-B815-91266A3DA02D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CF88-A628-4CA0-875A-688B23CBB47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F6229-A8B6-418A-886A-5D7F2EC7B551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A30D9-BB0B-45E5-A1B8-D4F678A0C43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A6E428-96F8-42BC-A7D7-EE209EE37A51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894E0B-6AFE-4853-9A11-DF9D13E27E8E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567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9034F-F008-434C-B29D-AB8485A30D6C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97E94-9BB9-4FB0-892F-6E6163EE7C0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F2D2E-7367-4968-B11D-2F3C6AA6ED1E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290E4-768C-491B-AE0C-72FD76ED468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D63F1-549D-4FDC-9D55-DC38B5DA1DF1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EB421-CD79-4819-AD53-551525A4D49B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4790A-6AD6-4095-94D0-E0B93ADA99AC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2C1BFE98-0240-4B47-AD8A-9E05A30E2D84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331347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A6E428-96F8-42BC-A7D7-EE209EE37A51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94E0B-6AFE-4853-9A11-DF9D13E27E8E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964577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8914D-63E5-494D-9195-A8637A718A75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4C2AE2A-DE15-49B4-8AB6-2CEBC9092C62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773691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D0195-D02A-4680-BB39-77BA2A03E4D2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7B93D12-53CF-44A4-96CC-A7ACCE9C900F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632149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9FBE6-81F6-4094-ADA5-01F941E8F14B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A1E4832-8E90-4D41-8071-7868E5C9CA7F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9627583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3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38A1A-54F4-4D01-B815-91266A3DA02D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CF88-A628-4CA0-875A-688B23CBB47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03998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6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7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1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2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23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24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25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27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28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9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30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31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32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8914D-63E5-494D-9195-A8637A718A75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C2AE2A-DE15-49B4-8AB6-2CEBC9092C62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55164131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F6229-A8B6-418A-886A-5D7F2EC7B551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A30D9-BB0B-45E5-A1B8-D4F678A0C43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246875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9034F-F008-434C-B29D-AB8485A30D6C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6C97E94-9BB9-4FB0-892F-6E6163EE7C0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524973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7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852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09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053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F2D2E-7367-4968-B11D-2F3C6AA6ED1E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290E4-768C-491B-AE0C-72FD76ED4680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1072639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D63F1-549D-4FDC-9D55-DC38B5DA1DF1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EB421-CD79-4819-AD53-551525A4D49B}" type="slidenum">
              <a:rPr lang="es-HN" smtClean="0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819346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0195-D02A-4680-BB39-77BA2A03E4D2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93D12-53CF-44A4-96CC-A7ACCE9C900F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71550682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FBE6-81F6-4094-ADA5-01F941E8F14B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4832-8E90-4D41-8071-7868E5C9CA7F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20902552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6A4247-0A31-4DA0-8885-35325C2C2CF1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F38493-D552-455D-90CE-4A51B834C7DF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14152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8A1A-54F4-4D01-B815-91266A3DA02D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CF88-A628-4CA0-875A-688B23CBB470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2782195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16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2F6229-A8B6-418A-886A-5D7F2EC7B551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3A30D9-BB0B-45E5-A1B8-D4F678A0C430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21654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16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1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23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79034F-F008-434C-B29D-AB8485A30D6C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97E94-9BB9-4FB0-892F-6E6163EE7C00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49238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0E001-5068-4853-8AF9-3ED537F0FD0A}" type="datetimeFigureOut">
              <a:rPr lang="es-HN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2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HN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0E001-5068-4853-8AF9-3ED537F0FD0A}" type="datetimeFigureOut">
              <a:rPr lang="es-HN" smtClean="0">
                <a:solidFill>
                  <a:srgbClr val="575F6D"/>
                </a:solidFill>
              </a:rPr>
              <a:pPr>
                <a:defRPr/>
              </a:pPr>
              <a:t>6/4/2023</a:t>
            </a:fld>
            <a:endParaRPr lang="es-HN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HN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62309-5784-4B22-BDC2-9C1878851302}" type="slidenum">
              <a:rPr lang="es-HN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H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5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Resultado de imagen para seguridad alimentaria y nutric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887" y="1468830"/>
            <a:ext cx="1942787" cy="147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Resultado de imagen para seguridad alimentaria y nutricional"/>
          <p:cNvPicPr>
            <a:picLocks noChangeAspect="1" noChangeArrowheads="1"/>
          </p:cNvPicPr>
          <p:nvPr/>
        </p:nvPicPr>
        <p:blipFill>
          <a:blip r:embed="rId3" cstate="print"/>
          <a:srcRect b="46548"/>
          <a:stretch>
            <a:fillRect/>
          </a:stretch>
        </p:blipFill>
        <p:spPr bwMode="auto">
          <a:xfrm>
            <a:off x="2426345" y="2996952"/>
            <a:ext cx="200163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1027539" y="3605263"/>
            <a:ext cx="7114732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H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H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 INTERMUNICIPAL </a:t>
            </a:r>
            <a:r>
              <a:rPr lang="es-HN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CAFEG</a:t>
            </a:r>
          </a:p>
          <a:p>
            <a:pPr algn="ctr"/>
            <a:r>
              <a:rPr lang="es-HN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GENERAL </a:t>
            </a:r>
          </a:p>
          <a:p>
            <a:pPr algn="ctr"/>
            <a:r>
              <a:rPr lang="es-HN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</a:t>
            </a:r>
            <a:endParaRPr lang="es-HN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HN" sz="2400" b="1" dirty="0" smtClean="0">
                <a:solidFill>
                  <a:srgbClr val="002060"/>
                </a:solidFill>
              </a:rPr>
              <a:t>Ricardo Hernández Milla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250584" y="215405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b="1" dirty="0" smtClean="0"/>
              <a:t>                 </a:t>
            </a:r>
            <a:endParaRPr lang="es-HN" sz="2400" b="1" dirty="0" smtClean="0"/>
          </a:p>
          <a:p>
            <a:pPr algn="ctr"/>
            <a:r>
              <a:rPr lang="es-HN" sz="2000" b="1" dirty="0" smtClean="0"/>
              <a:t>Abril</a:t>
            </a:r>
            <a:r>
              <a:rPr lang="es-HN" sz="2000" b="1" dirty="0" smtClean="0"/>
              <a:t> </a:t>
            </a:r>
            <a:r>
              <a:rPr lang="es-HN" sz="2000" b="1" dirty="0" smtClean="0"/>
              <a:t>2023</a:t>
            </a:r>
            <a:endParaRPr lang="es-HN" sz="2000" b="1" dirty="0"/>
          </a:p>
        </p:txBody>
      </p:sp>
      <p:pic>
        <p:nvPicPr>
          <p:cNvPr id="12" name="11 Imagen" descr="limites cafeg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9001"/>
            <a:ext cx="1008112" cy="813736"/>
          </a:xfrm>
          <a:prstGeom prst="rect">
            <a:avLst/>
          </a:prstGeom>
          <a:noFill/>
        </p:spPr>
      </p:pic>
      <p:pic>
        <p:nvPicPr>
          <p:cNvPr id="14" name="13 Imagen" descr="C:\Users\MAPANCE PROCELAQUE\Desktop\Congolon cameratraps\Agua Colorada 3\IMG_044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0"/>
          <a:stretch/>
        </p:blipFill>
        <p:spPr bwMode="auto">
          <a:xfrm>
            <a:off x="374691" y="1518398"/>
            <a:ext cx="1872207" cy="1478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04" y="1415734"/>
            <a:ext cx="2144134" cy="166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Ricardo\Downloads\20171003_1648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11839"/>
            <a:ext cx="2022521" cy="14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E890267-B676-434D-9289-A869A5960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35" y="230817"/>
            <a:ext cx="930820" cy="82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8" y="4849615"/>
            <a:ext cx="2137387" cy="16030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91" y="4849615"/>
            <a:ext cx="2156931" cy="17477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8" y="1485049"/>
            <a:ext cx="2164422" cy="15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endParaRPr lang="es-HN" sz="2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86502"/>
              </p:ext>
            </p:extLst>
          </p:nvPr>
        </p:nvGraphicFramePr>
        <p:xfrm>
          <a:off x="539553" y="332656"/>
          <a:ext cx="7825542" cy="5897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956">
                  <a:extLst>
                    <a:ext uri="{9D8B030D-6E8A-4147-A177-3AD203B41FA5}">
                      <a16:colId xmlns:a16="http://schemas.microsoft.com/office/drawing/2014/main" val="3767854261"/>
                    </a:ext>
                  </a:extLst>
                </a:gridCol>
                <a:gridCol w="969959">
                  <a:extLst>
                    <a:ext uri="{9D8B030D-6E8A-4147-A177-3AD203B41FA5}">
                      <a16:colId xmlns:a16="http://schemas.microsoft.com/office/drawing/2014/main" val="2785966122"/>
                    </a:ext>
                  </a:extLst>
                </a:gridCol>
                <a:gridCol w="1341884">
                  <a:extLst>
                    <a:ext uri="{9D8B030D-6E8A-4147-A177-3AD203B41FA5}">
                      <a16:colId xmlns:a16="http://schemas.microsoft.com/office/drawing/2014/main" val="1151204580"/>
                    </a:ext>
                  </a:extLst>
                </a:gridCol>
                <a:gridCol w="1323043">
                  <a:extLst>
                    <a:ext uri="{9D8B030D-6E8A-4147-A177-3AD203B41FA5}">
                      <a16:colId xmlns:a16="http://schemas.microsoft.com/office/drawing/2014/main" val="3123075988"/>
                    </a:ext>
                  </a:extLst>
                </a:gridCol>
                <a:gridCol w="1108748">
                  <a:extLst>
                    <a:ext uri="{9D8B030D-6E8A-4147-A177-3AD203B41FA5}">
                      <a16:colId xmlns:a16="http://schemas.microsoft.com/office/drawing/2014/main" val="3523035573"/>
                    </a:ext>
                  </a:extLst>
                </a:gridCol>
                <a:gridCol w="1348437">
                  <a:extLst>
                    <a:ext uri="{9D8B030D-6E8A-4147-A177-3AD203B41FA5}">
                      <a16:colId xmlns:a16="http://schemas.microsoft.com/office/drawing/2014/main" val="1316357623"/>
                    </a:ext>
                  </a:extLst>
                </a:gridCol>
                <a:gridCol w="1266515">
                  <a:extLst>
                    <a:ext uri="{9D8B030D-6E8A-4147-A177-3AD203B41FA5}">
                      <a16:colId xmlns:a16="http://schemas.microsoft.com/office/drawing/2014/main" val="4161472411"/>
                    </a:ext>
                  </a:extLst>
                </a:gridCol>
              </a:tblGrid>
              <a:tr h="361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NO.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GESTION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SECTOR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APROBADO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EJECUTADO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METODO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MUNICIPIOS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extLst>
                  <a:ext uri="{0D108BD9-81ED-4DB2-BD59-A6C34878D82A}">
                    <a16:rowId xmlns:a16="http://schemas.microsoft.com/office/drawing/2014/main" val="2450392741"/>
                  </a:ext>
                </a:extLst>
              </a:tr>
              <a:tr h="822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H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Usaid-Nexos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Fortalecimiento, servicios públicos,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Equipamiento, PPI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10,000.000.00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Ambos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4.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extLst>
                  <a:ext uri="{0D108BD9-81ED-4DB2-BD59-A6C34878D82A}">
                    <a16:rowId xmlns:a16="http://schemas.microsoft.com/office/drawing/2014/main" val="2966649831"/>
                  </a:ext>
                </a:extLst>
              </a:tr>
              <a:tr h="97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H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smtClean="0">
                          <a:effectLst/>
                        </a:rPr>
                        <a:t> ICF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Co manejo Parque </a:t>
                      </a:r>
                      <a:r>
                        <a:rPr lang="es-HN" sz="1100" b="1" dirty="0" err="1">
                          <a:effectLst/>
                        </a:rPr>
                        <a:t>Congolon</a:t>
                      </a:r>
                      <a:r>
                        <a:rPr lang="es-HN" sz="1100" b="1" dirty="0">
                          <a:effectLst/>
                        </a:rPr>
                        <a:t> Coyocutena y Piedra Parada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500,000.00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Descentralizado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9. </a:t>
                      </a: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05859"/>
                  </a:ext>
                </a:extLst>
              </a:tr>
              <a:tr h="395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HN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Usaid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Rehabilitación de 24 </a:t>
                      </a:r>
                      <a:r>
                        <a:rPr lang="es-HN" sz="1100" b="1" dirty="0" err="1">
                          <a:effectLst/>
                        </a:rPr>
                        <a:t>Kms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5,000,000.00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Descentralizado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4.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68982"/>
                  </a:ext>
                </a:extLst>
              </a:tr>
              <a:tr h="54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H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err="1">
                          <a:effectLst/>
                        </a:rPr>
                        <a:t>Aecid</a:t>
                      </a:r>
                      <a:r>
                        <a:rPr lang="es-HN" sz="1100" b="1" dirty="0">
                          <a:effectLst/>
                        </a:rPr>
                        <a:t>-Cruz Roja H. E.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Seguridad Alimentaria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6,000,000.00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Centralizado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1.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52524"/>
                  </a:ext>
                </a:extLst>
              </a:tr>
              <a:tr h="328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HN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err="1" smtClean="0">
                          <a:effectLst/>
                        </a:rPr>
                        <a:t>Goal</a:t>
                      </a:r>
                      <a:r>
                        <a:rPr lang="es-HN" sz="1100" b="1" dirty="0" smtClean="0">
                          <a:effectLst/>
                        </a:rPr>
                        <a:t>-Irlanda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Ayuda Humanitaria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10,000,000.00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smtClean="0">
                          <a:effectLst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Centralizado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5.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56681"/>
                  </a:ext>
                </a:extLst>
              </a:tr>
              <a:tr h="74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HN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err="1">
                          <a:effectLst/>
                        </a:rPr>
                        <a:t>Bcie</a:t>
                      </a:r>
                      <a:r>
                        <a:rPr lang="es-HN" sz="1100" b="1" dirty="0">
                          <a:effectLst/>
                        </a:rPr>
                        <a:t>/</a:t>
                      </a:r>
                      <a:r>
                        <a:rPr lang="es-HN" sz="1100" b="1" dirty="0" err="1">
                          <a:effectLst/>
                        </a:rPr>
                        <a:t>Insep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Estudio </a:t>
                      </a:r>
                      <a:r>
                        <a:rPr lang="es-HN" sz="1100" b="1" dirty="0" smtClean="0">
                          <a:effectLst/>
                        </a:rPr>
                        <a:t> y construcción Pavimento </a:t>
                      </a:r>
                      <a:r>
                        <a:rPr lang="es-HN" sz="1100" b="1" dirty="0">
                          <a:effectLst/>
                        </a:rPr>
                        <a:t>San Juan- Mapulaca</a:t>
                      </a: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smtClean="0">
                          <a:effectLst/>
                        </a:rPr>
                        <a:t>7,000.00.00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(Estudio)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smtClean="0">
                          <a:effectLst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Centralizado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10.-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 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55131"/>
                  </a:ext>
                </a:extLst>
              </a:tr>
              <a:tr h="555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HN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Dei- Aduana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Aduana La Integración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------------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Seguimiento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10.-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effectLst/>
                        </a:rPr>
                        <a:t>ADUANA La Integración </a:t>
                      </a:r>
                      <a:endParaRPr lang="es-H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755"/>
                  </a:ext>
                </a:extLst>
              </a:tr>
              <a:tr h="542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HN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Sedis-</a:t>
                      </a:r>
                      <a:r>
                        <a:rPr lang="es-HN" sz="1100" b="1" dirty="0" err="1">
                          <a:effectLst/>
                        </a:rPr>
                        <a:t>Care</a:t>
                      </a:r>
                      <a:r>
                        <a:rPr lang="es-HN" sz="1100" b="1" dirty="0">
                          <a:effectLst/>
                        </a:rPr>
                        <a:t>/</a:t>
                      </a:r>
                      <a:r>
                        <a:rPr lang="es-HN" sz="1100" b="1" dirty="0" err="1">
                          <a:effectLst/>
                        </a:rPr>
                        <a:t>Prosade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Seguridad Alimentaria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dirty="0"/>
                        <a:t> </a:t>
                      </a:r>
                      <a:r>
                        <a:rPr kumimoji="0" lang="es-HN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11,000,000.00</a:t>
                      </a:r>
                      <a:endParaRPr kumimoji="0" lang="es-HN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dirty="0"/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 </a:t>
                      </a:r>
                      <a:r>
                        <a:rPr lang="es-HN" sz="1100" b="1" dirty="0" smtClean="0">
                          <a:effectLst/>
                        </a:rPr>
                        <a:t>100%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Descentralizado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1924"/>
                  </a:ext>
                </a:extLst>
              </a:tr>
              <a:tr h="555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H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UE-Eurosan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Extensión agrícola, salud fortalecimiento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100" b="1" u="none" strike="noStrike" dirty="0">
                          <a:effectLst/>
                        </a:rPr>
                        <a:t>34,448,966.71</a:t>
                      </a:r>
                      <a:endParaRPr lang="es-HN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 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 smtClean="0">
                          <a:effectLst/>
                        </a:rPr>
                        <a:t>95%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Ambos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7.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100" b="1" dirty="0">
                          <a:effectLst/>
                        </a:rPr>
                        <a:t> </a:t>
                      </a:r>
                      <a:endParaRPr lang="es-H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9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26394"/>
              </p:ext>
            </p:extLst>
          </p:nvPr>
        </p:nvGraphicFramePr>
        <p:xfrm>
          <a:off x="467544" y="1"/>
          <a:ext cx="8496944" cy="6964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432">
                  <a:extLst>
                    <a:ext uri="{9D8B030D-6E8A-4147-A177-3AD203B41FA5}">
                      <a16:colId xmlns:a16="http://schemas.microsoft.com/office/drawing/2014/main" val="3167222404"/>
                    </a:ext>
                  </a:extLst>
                </a:gridCol>
                <a:gridCol w="1625503">
                  <a:extLst>
                    <a:ext uri="{9D8B030D-6E8A-4147-A177-3AD203B41FA5}">
                      <a16:colId xmlns:a16="http://schemas.microsoft.com/office/drawing/2014/main" val="1852656761"/>
                    </a:ext>
                  </a:extLst>
                </a:gridCol>
                <a:gridCol w="2216594">
                  <a:extLst>
                    <a:ext uri="{9D8B030D-6E8A-4147-A177-3AD203B41FA5}">
                      <a16:colId xmlns:a16="http://schemas.microsoft.com/office/drawing/2014/main" val="4252531872"/>
                    </a:ext>
                  </a:extLst>
                </a:gridCol>
                <a:gridCol w="1108297">
                  <a:extLst>
                    <a:ext uri="{9D8B030D-6E8A-4147-A177-3AD203B41FA5}">
                      <a16:colId xmlns:a16="http://schemas.microsoft.com/office/drawing/2014/main" val="2852918787"/>
                    </a:ext>
                  </a:extLst>
                </a:gridCol>
                <a:gridCol w="812751">
                  <a:extLst>
                    <a:ext uri="{9D8B030D-6E8A-4147-A177-3AD203B41FA5}">
                      <a16:colId xmlns:a16="http://schemas.microsoft.com/office/drawing/2014/main" val="1445631540"/>
                    </a:ext>
                  </a:extLst>
                </a:gridCol>
                <a:gridCol w="1625503">
                  <a:extLst>
                    <a:ext uri="{9D8B030D-6E8A-4147-A177-3AD203B41FA5}">
                      <a16:colId xmlns:a16="http://schemas.microsoft.com/office/drawing/2014/main" val="1194761143"/>
                    </a:ext>
                  </a:extLst>
                </a:gridCol>
                <a:gridCol w="738864">
                  <a:extLst>
                    <a:ext uri="{9D8B030D-6E8A-4147-A177-3AD203B41FA5}">
                      <a16:colId xmlns:a16="http://schemas.microsoft.com/office/drawing/2014/main" val="1303222901"/>
                    </a:ext>
                  </a:extLst>
                </a:gridCol>
              </a:tblGrid>
              <a:tr h="404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b="1" dirty="0">
                          <a:effectLst/>
                        </a:rPr>
                        <a:t>GESTIÓN</a:t>
                      </a:r>
                      <a:endParaRPr lang="es-H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b="1" dirty="0">
                          <a:effectLst/>
                        </a:rPr>
                        <a:t>SECTOR</a:t>
                      </a:r>
                      <a:endParaRPr lang="es-H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b="1" dirty="0">
                          <a:effectLst/>
                        </a:rPr>
                        <a:t>APROBADO</a:t>
                      </a:r>
                      <a:endParaRPr lang="es-H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b="1">
                          <a:effectLst/>
                        </a:rPr>
                        <a:t>EJECUTADO</a:t>
                      </a:r>
                      <a:endParaRPr lang="es-HN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b="1">
                          <a:effectLst/>
                        </a:rPr>
                        <a:t>MÉTODO</a:t>
                      </a:r>
                      <a:endParaRPr lang="es-HN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000" b="1" dirty="0">
                          <a:effectLst/>
                        </a:rPr>
                        <a:t>MUNICIPIOS</a:t>
                      </a:r>
                      <a:endParaRPr lang="es-H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017732"/>
                  </a:ext>
                </a:extLst>
              </a:tr>
              <a:tr h="1107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Cruz Roja Hondureña-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</a:rPr>
                        <a:t>Cruz </a:t>
                      </a:r>
                      <a:r>
                        <a:rPr lang="es-HN" sz="1200" b="1" dirty="0">
                          <a:effectLst/>
                        </a:rPr>
                        <a:t>Roja Española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</a:rPr>
                        <a:t>Seguridad Alimentaria-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1" dirty="0" smtClean="0">
                          <a:effectLst/>
                        </a:rPr>
                        <a:t>Genero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 y Saneamiento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genero</a:t>
                      </a:r>
                      <a:endParaRPr lang="es-H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centralizados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</a:rPr>
                        <a:t>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926837"/>
                  </a:ext>
                </a:extLst>
              </a:tr>
              <a:tr h="430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err="1">
                          <a:effectLst/>
                        </a:rPr>
                        <a:t>Aacid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Antropología, historia y turismo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r>
                        <a:rPr lang="es-HN" sz="1200" b="1" dirty="0" smtClean="0">
                          <a:effectLst/>
                        </a:rPr>
                        <a:t>5%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s-HN" sz="12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negociación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153724"/>
                  </a:ext>
                </a:extLst>
              </a:tr>
              <a:tr h="949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Ayuda en Acción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Auspiciamiento</a:t>
                      </a: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Desarrollo </a:t>
                      </a: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integral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Ambiente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Parque Congolon( </a:t>
                      </a: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Diplomado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100,000.00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4,404,664.96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r>
                        <a:rPr lang="es-HN" sz="1200" b="1" dirty="0" smtClean="0">
                          <a:effectLst/>
                        </a:rPr>
                        <a:t>10%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Descentralizado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Centralizado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Ambos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61116"/>
                  </a:ext>
                </a:extLst>
              </a:tr>
              <a:tr h="569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PROLENCA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Ambiente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500,000.00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USAID-ACS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MANEJO </a:t>
                      </a: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MICROCUENCAS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08609"/>
                  </a:ext>
                </a:extLst>
              </a:tr>
              <a:tr h="3796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PROLEMPA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Manejo de Café y </a:t>
                      </a: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Turismo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Seguridad alimentaria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4642"/>
                  </a:ext>
                </a:extLst>
              </a:tr>
              <a:tr h="759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PROMUCLIMA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Ambiente,</a:t>
                      </a:r>
                      <a:r>
                        <a:rPr lang="es-HN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 humanitaria y bioseguridad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reactivación económica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16026"/>
                  </a:ext>
                </a:extLst>
              </a:tr>
              <a:tr h="24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PIR 2da etapa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Prefactibilidad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Centralizado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22068"/>
                  </a:ext>
                </a:extLst>
              </a:tr>
              <a:tr h="859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OXFAM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Ayuda humanitaria </a:t>
                      </a: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bioseguridad e</a:t>
                      </a:r>
                      <a:r>
                        <a:rPr lang="es-HN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infraestructura de lavado de manos en las escuelas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ECHO 22-23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2,500.000.00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2,000,000.00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7,500,000.00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30,000,000,00</a:t>
                      </a:r>
                      <a:endParaRPr lang="es-HN" sz="12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HN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47305"/>
                  </a:ext>
                </a:extLst>
              </a:tr>
              <a:tr h="39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SEDIS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Alimentación escolar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Descentralizado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400" b="1" dirty="0" err="1" smtClean="0"/>
                        <a:t>Fao</a:t>
                      </a:r>
                      <a:endParaRPr lang="es-HN" sz="1200" b="1" dirty="0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HN" sz="1200" dirty="0" smtClean="0"/>
                        <a:t>Reactivación producción</a:t>
                      </a:r>
                      <a:endParaRPr lang="es-HN" sz="1200" dirty="0"/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3,500.000.00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6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ASISTENCIA TECNICA DE INFRAESTRUCTURA Y SOCIAL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873752"/>
          </a:xfrm>
        </p:spPr>
        <p:txBody>
          <a:bodyPr>
            <a:normAutofit/>
          </a:bodyPr>
          <a:lstStyle/>
          <a:p>
            <a:endParaRPr lang="es-HN" dirty="0"/>
          </a:p>
          <a:p>
            <a:endParaRPr lang="es-HN" dirty="0"/>
          </a:p>
          <a:p>
            <a:endParaRPr lang="es-HN" dirty="0"/>
          </a:p>
          <a:p>
            <a:pPr marL="0" indent="0">
              <a:buNone/>
            </a:pPr>
            <a:endParaRPr lang="es-HN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HN" sz="22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HN" sz="2200" b="1" u="sng" dirty="0">
                <a:latin typeface="Times New Roman" pitchFamily="18" charset="0"/>
                <a:cs typeface="Times New Roman" pitchFamily="18" charset="0"/>
              </a:rPr>
              <a:t>TOTALES COSTO-BENEFICIO </a:t>
            </a:r>
          </a:p>
          <a:p>
            <a:pPr marL="0" indent="0" algn="just">
              <a:buNone/>
            </a:pPr>
            <a:r>
              <a:rPr lang="es-H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s-H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INGRESOS POR GESTION DE CAFEG…</a:t>
            </a:r>
            <a:r>
              <a:rPr lang="es-H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Lempiras</a:t>
            </a:r>
            <a:r>
              <a:rPr lang="es-H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H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298,692,718.12</a:t>
            </a:r>
            <a:endParaRPr lang="es-H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H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APORTACIONES MUNICIPALES………..</a:t>
            </a:r>
            <a:r>
              <a:rPr lang="es-H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Lempiras   </a:t>
            </a:r>
            <a:r>
              <a:rPr lang="es-HN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28,000,000.00</a:t>
            </a:r>
            <a:endParaRPr lang="es-HN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H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s-H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positivo Lempiras </a:t>
            </a:r>
            <a:r>
              <a:rPr lang="es-HN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270, 692,718.12</a:t>
            </a:r>
          </a:p>
          <a:p>
            <a:pPr marL="0" indent="0" algn="just">
              <a:buNone/>
            </a:pPr>
            <a:r>
              <a:rPr lang="es-HN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s-HN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539552" y="1196752"/>
          <a:ext cx="7992887" cy="1940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153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 dirty="0">
                          <a:effectLst/>
                        </a:rPr>
                        <a:t>RESUMEN</a:t>
                      </a:r>
                      <a:endParaRPr lang="es-H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 dirty="0">
                          <a:effectLst/>
                        </a:rPr>
                        <a:t>SECTOR </a:t>
                      </a:r>
                      <a:endParaRPr lang="es-H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COSTO FORMULIZACION 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COSTO SUPERVISION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TOTAL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0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1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 dirty="0">
                          <a:effectLst/>
                        </a:rPr>
                        <a:t>AGUA Y SANEAMIENTO</a:t>
                      </a:r>
                      <a:endParaRPr lang="es-H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90,000.00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-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90,000.00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0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2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 dirty="0">
                          <a:effectLst/>
                        </a:rPr>
                        <a:t>EDUCACION </a:t>
                      </a:r>
                      <a:endParaRPr lang="es-H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 dirty="0">
                          <a:effectLst/>
                        </a:rPr>
                        <a:t>250,000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 dirty="0">
                          <a:effectLst/>
                        </a:rPr>
                        <a:t>450,772.28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700,772.28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0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3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SALUD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75,500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 dirty="0">
                          <a:effectLst/>
                        </a:rPr>
                        <a:t>145,670.00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221,170.00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0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4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 dirty="0">
                          <a:effectLst/>
                        </a:rPr>
                        <a:t>VIAL</a:t>
                      </a:r>
                      <a:endParaRPr lang="es-H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 dirty="0">
                          <a:effectLst/>
                        </a:rPr>
                        <a:t>655,780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 dirty="0">
                          <a:effectLst/>
                        </a:rPr>
                        <a:t>1345,250.00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2001,030.00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0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5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u="none" strike="noStrike">
                          <a:effectLst/>
                        </a:rPr>
                        <a:t>INFRAESTRUCTURA</a:t>
                      </a:r>
                      <a:endParaRPr lang="es-HN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>
                          <a:effectLst/>
                        </a:rPr>
                        <a:t>380,657.05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 dirty="0">
                          <a:effectLst/>
                        </a:rPr>
                        <a:t>785,457.12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u="none" strike="noStrike" dirty="0">
                          <a:effectLst/>
                        </a:rPr>
                        <a:t>1166,114.17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08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600" b="1" u="none" strike="noStrike" dirty="0">
                          <a:effectLst/>
                        </a:rPr>
                        <a:t>TOTAL</a:t>
                      </a:r>
                      <a:endParaRPr lang="es-H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600" b="1" u="none" strike="noStrike" dirty="0">
                          <a:effectLst/>
                        </a:rPr>
                        <a:t> </a:t>
                      </a:r>
                      <a:endParaRPr lang="es-H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600" b="1" u="none" strike="noStrike" dirty="0">
                          <a:effectLst/>
                        </a:rPr>
                        <a:t>1451,937.05</a:t>
                      </a:r>
                      <a:endParaRPr lang="es-H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600" b="1" u="none" strike="noStrike" dirty="0">
                          <a:effectLst/>
                        </a:rPr>
                        <a:t>2727,149.40</a:t>
                      </a:r>
                      <a:endParaRPr lang="es-H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600" b="1" u="none" strike="noStrike" dirty="0">
                          <a:effectLst/>
                        </a:rPr>
                        <a:t>4,179,086.45</a:t>
                      </a:r>
                      <a:endParaRPr lang="es-H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5" marR="7445" marT="74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HN" sz="2300" b="1" dirty="0" smtClean="0"/>
              <a:t>GESTIONES </a:t>
            </a:r>
            <a:r>
              <a:rPr lang="es-HN" sz="2300" b="1" dirty="0" smtClean="0"/>
              <a:t>2023</a:t>
            </a:r>
            <a:endParaRPr lang="es-HN" sz="2300" b="1" dirty="0" smtClean="0"/>
          </a:p>
          <a:p>
            <a:r>
              <a:rPr lang="es-HN" sz="2000" b="1" dirty="0" smtClean="0"/>
              <a:t>OXFAM (1)</a:t>
            </a:r>
            <a:r>
              <a:rPr lang="es-HN" sz="2000" dirty="0" smtClean="0"/>
              <a:t>….</a:t>
            </a:r>
          </a:p>
          <a:p>
            <a:r>
              <a:rPr lang="es-HN" sz="2000" b="1" dirty="0" smtClean="0"/>
              <a:t>PROMUCLIMA</a:t>
            </a:r>
            <a:r>
              <a:rPr lang="es-HN" sz="2000" dirty="0" smtClean="0"/>
              <a:t>….</a:t>
            </a:r>
            <a:r>
              <a:rPr lang="es-HN" sz="2000" b="1" dirty="0" smtClean="0"/>
              <a:t>760,000.00</a:t>
            </a:r>
          </a:p>
          <a:p>
            <a:r>
              <a:rPr lang="es-HN" sz="2000" b="1" dirty="0" smtClean="0"/>
              <a:t>PNAE</a:t>
            </a:r>
            <a:r>
              <a:rPr lang="es-HN" sz="2000" dirty="0" smtClean="0"/>
              <a:t>….</a:t>
            </a:r>
            <a:r>
              <a:rPr lang="es-HN" sz="2000" b="1" dirty="0" smtClean="0"/>
              <a:t>16,000,000.00</a:t>
            </a:r>
          </a:p>
          <a:p>
            <a:r>
              <a:rPr lang="es-HN" sz="2000" b="1" dirty="0" smtClean="0"/>
              <a:t>PROLENCA</a:t>
            </a:r>
            <a:r>
              <a:rPr lang="es-HN" sz="2000" dirty="0" smtClean="0"/>
              <a:t>-PICHIGUAL..</a:t>
            </a:r>
            <a:r>
              <a:rPr lang="es-HN" sz="2000" b="1" dirty="0" smtClean="0"/>
              <a:t>2,300,000.00</a:t>
            </a:r>
          </a:p>
          <a:p>
            <a:r>
              <a:rPr lang="es-HN" sz="2000" b="1" dirty="0" smtClean="0"/>
              <a:t>PROLEMPA</a:t>
            </a:r>
            <a:r>
              <a:rPr lang="es-HN" sz="2000" dirty="0" smtClean="0"/>
              <a:t> -SEGURIDAD ALIMENTARIA </a:t>
            </a:r>
            <a:r>
              <a:rPr lang="es-HN" sz="2000" b="1" dirty="0" smtClean="0"/>
              <a:t>1,200,000.00</a:t>
            </a:r>
          </a:p>
          <a:p>
            <a:r>
              <a:rPr lang="es-HN" sz="2000" b="1" dirty="0" smtClean="0"/>
              <a:t>AYUDA EN ACCION: </a:t>
            </a:r>
            <a:r>
              <a:rPr lang="es-HN" sz="2000" i="1" u="sng" dirty="0" smtClean="0"/>
              <a:t>GENERALITAT de VALENCIA:–</a:t>
            </a:r>
            <a:r>
              <a:rPr lang="es-HN" sz="2000" dirty="0" smtClean="0"/>
              <a:t>DIPLOMADO ADAPTACION CAMBIO CLIMATICO- 10 …..</a:t>
            </a:r>
            <a:r>
              <a:rPr lang="es-HN" sz="2000" b="1" dirty="0" smtClean="0"/>
              <a:t>1,200,000.00</a:t>
            </a:r>
          </a:p>
          <a:p>
            <a:r>
              <a:rPr lang="en-US" sz="2000" b="1" dirty="0" smtClean="0"/>
              <a:t>USAID ACS GLOBAL COMMUNITIE</a:t>
            </a:r>
          </a:p>
          <a:p>
            <a:pPr marL="0" indent="0">
              <a:buNone/>
            </a:pPr>
            <a:r>
              <a:rPr lang="en-US" sz="2000" dirty="0" smtClean="0"/>
              <a:t>   AMBIENTE Y SEGURIDAD ALIMENTARIA </a:t>
            </a:r>
          </a:p>
          <a:p>
            <a:pPr marL="0" indent="0">
              <a:buNone/>
            </a:pPr>
            <a:r>
              <a:rPr lang="en-US" sz="2000" dirty="0" smtClean="0"/>
              <a:t>   (propuesta)</a:t>
            </a:r>
          </a:p>
          <a:p>
            <a:r>
              <a:rPr lang="en-US" sz="2000" b="1" dirty="0" smtClean="0"/>
              <a:t>RESERVA DEL HOMBRE </a:t>
            </a:r>
            <a:r>
              <a:rPr lang="en-US" sz="2000" dirty="0" smtClean="0"/>
              <a:t>Cacique Lempira/GIZ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(propuesta)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2000" b="1" u="sng" dirty="0" smtClean="0"/>
              <a:t>CONSORCIO  CAFEG G10  </a:t>
            </a:r>
            <a:r>
              <a:rPr lang="es-ES" sz="2000" b="1" dirty="0" smtClean="0"/>
              <a:t>CAFEG, SAN MIGUELITO, VISION MUNDIAL CONSEPRADI I, FENDER, COPRAFEL,CAMACUL, SAN JUAN, AYUDA EN ACCION- Fondos USAID- CRS</a:t>
            </a:r>
            <a:endParaRPr lang="en-US" sz="20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HN" dirty="0" smtClean="0"/>
          </a:p>
        </p:txBody>
      </p:sp>
    </p:spTree>
    <p:extLst>
      <p:ext uri="{BB962C8B-B14F-4D97-AF65-F5344CB8AC3E}">
        <p14:creationId xmlns:p14="http://schemas.microsoft.com/office/powerpoint/2010/main" val="134488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Marcador de contenido"/>
          <p:cNvSpPr txBox="1">
            <a:spLocks/>
          </p:cNvSpPr>
          <p:nvPr/>
        </p:nvSpPr>
        <p:spPr>
          <a:xfrm>
            <a:off x="898171" y="2924944"/>
            <a:ext cx="749808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475A8D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r>
              <a:rPr lang="es-ES" sz="6000" b="1" dirty="0">
                <a:ln w="11430"/>
                <a:gradFill>
                  <a:gsLst>
                    <a:gs pos="0">
                      <a:srgbClr val="FEB80A">
                        <a:tint val="70000"/>
                        <a:satMod val="245000"/>
                      </a:srgbClr>
                    </a:gs>
                    <a:gs pos="75000">
                      <a:srgbClr val="FEB8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EB8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01600">
                    <a:srgbClr val="964305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  <a:cs typeface="Arial" panose="020B0604020202020204" pitchFamily="34" charset="0"/>
              </a:rPr>
              <a:t>¡Gracias por su atención!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95" y="638612"/>
            <a:ext cx="1872021" cy="163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5" y="260647"/>
            <a:ext cx="1699719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81" y="1314882"/>
            <a:ext cx="1507530" cy="14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 Marcador de contenido"/>
          <p:cNvSpPr txBox="1">
            <a:spLocks/>
          </p:cNvSpPr>
          <p:nvPr/>
        </p:nvSpPr>
        <p:spPr>
          <a:xfrm>
            <a:off x="928065" y="5036939"/>
            <a:ext cx="749808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475A8D"/>
            </a:contourClr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83464" algn="ctr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r>
              <a:rPr lang="es-ES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glow rad="101600">
                    <a:srgbClr val="964305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  <a:cs typeface="Arial" panose="020B0604020202020204" pitchFamily="34" charset="0"/>
              </a:rPr>
              <a:t>¡ NUESTRA MAMCOMUNIDAD ! </a:t>
            </a:r>
            <a:endParaRPr lang="es-ES" sz="4000" b="1" dirty="0">
              <a:ln w="11430"/>
              <a:solidFill>
                <a:schemeClr val="bg2">
                  <a:lumMod val="25000"/>
                </a:schemeClr>
              </a:solidFill>
              <a:effectLst>
                <a:glow rad="101600">
                  <a:srgbClr val="964305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M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83568" y="4783017"/>
            <a:ext cx="8352928" cy="1022247"/>
          </a:xfrm>
        </p:spPr>
        <p:txBody>
          <a:bodyPr>
            <a:normAutofit fontScale="90000"/>
          </a:bodyPr>
          <a:lstStyle/>
          <a:p>
            <a:pPr algn="ctr"/>
            <a:r>
              <a:rPr lang="es-HN" dirty="0" smtClean="0"/>
              <a:t> CAFEG FUNDACION</a:t>
            </a:r>
            <a:br>
              <a:rPr lang="es-HN" dirty="0" smtClean="0"/>
            </a:br>
            <a:r>
              <a:rPr lang="es-HN" dirty="0" smtClean="0"/>
              <a:t>2001  </a:t>
            </a:r>
            <a:br>
              <a:rPr lang="es-HN" dirty="0" smtClean="0"/>
            </a:br>
            <a:r>
              <a:rPr lang="es-HN" sz="3100" b="1" u="sng" dirty="0" smtClean="0"/>
              <a:t>Visión </a:t>
            </a:r>
            <a:r>
              <a:rPr lang="es-HN" sz="3100" dirty="0" smtClean="0"/>
              <a:t>---Tener una población desarrollada)</a:t>
            </a:r>
            <a:br>
              <a:rPr lang="es-HN" sz="3100" dirty="0" smtClean="0"/>
            </a:br>
            <a:r>
              <a:rPr lang="es-HN" sz="3100" b="1" u="sng" dirty="0" smtClean="0"/>
              <a:t>Misión-</a:t>
            </a:r>
            <a:r>
              <a:rPr lang="es-HN" sz="3100" dirty="0" smtClean="0"/>
              <a:t>-- Gestionar proyectos en el </a:t>
            </a:r>
            <a:r>
              <a:rPr lang="es-HN" sz="3100" dirty="0" smtClean="0">
                <a:solidFill>
                  <a:schemeClr val="tx1"/>
                </a:solidFill>
              </a:rPr>
              <a:t>territorio</a:t>
            </a:r>
            <a:r>
              <a:rPr lang="es-HN" dirty="0" smtClean="0"/>
              <a:t>) </a:t>
            </a:r>
            <a:endParaRPr lang="es-HN" dirty="0"/>
          </a:p>
        </p:txBody>
      </p:sp>
      <p:sp>
        <p:nvSpPr>
          <p:cNvPr id="4" name="3 Marcador de texto"/>
          <p:cNvSpPr>
            <a:spLocks noGrp="1"/>
          </p:cNvSpPr>
          <p:nvPr>
            <p:ph idx="1"/>
          </p:nvPr>
        </p:nvSpPr>
        <p:spPr>
          <a:xfrm>
            <a:off x="160760" y="168024"/>
            <a:ext cx="8875736" cy="6141296"/>
          </a:xfrm>
        </p:spPr>
        <p:txBody>
          <a:bodyPr>
            <a:normAutofit/>
          </a:bodyPr>
          <a:lstStyle/>
          <a:p>
            <a:endParaRPr lang="es-HN" dirty="0"/>
          </a:p>
          <a:p>
            <a:endParaRPr lang="es-HN" dirty="0"/>
          </a:p>
          <a:p>
            <a:endParaRPr lang="es-HN" dirty="0"/>
          </a:p>
          <a:p>
            <a:endParaRPr lang="es-HN" dirty="0"/>
          </a:p>
          <a:p>
            <a:endParaRPr lang="es-HN" dirty="0"/>
          </a:p>
          <a:p>
            <a:r>
              <a:rPr lang="es-HN" dirty="0">
                <a:solidFill>
                  <a:srgbClr val="FFFF00"/>
                </a:solidFill>
              </a:rPr>
              <a:t>      </a:t>
            </a:r>
          </a:p>
          <a:p>
            <a:pPr marL="0" indent="0">
              <a:buNone/>
            </a:pPr>
            <a:r>
              <a:rPr lang="es-HN" dirty="0" smtClean="0">
                <a:solidFill>
                  <a:srgbClr val="FFFF00"/>
                </a:solidFill>
              </a:rPr>
              <a:t>….LLLLLLLLLLLLLLLLLLLLLLL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00" y="624581"/>
            <a:ext cx="3017674" cy="186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26172"/>
            <a:ext cx="1711660" cy="204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66">
            <a:off x="453541" y="2296283"/>
            <a:ext cx="1113550" cy="140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21762"/>
            <a:ext cx="1829378" cy="161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ACS EUROSAN + DEMAS SE (3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3187"/>
            <a:ext cx="3395905" cy="21660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 rot="13095275" flipH="1">
            <a:off x="7382103" y="2677151"/>
            <a:ext cx="659047" cy="1393852"/>
          </a:xfrm>
          <a:prstGeom prst="curvedLeftArrow">
            <a:avLst>
              <a:gd name="adj1" fmla="val 31981"/>
              <a:gd name="adj2" fmla="val 62358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HN" dirty="0"/>
          </a:p>
        </p:txBody>
      </p:sp>
      <p:sp>
        <p:nvSpPr>
          <p:cNvPr id="6" name="5 Flecha derecha"/>
          <p:cNvSpPr/>
          <p:nvPr/>
        </p:nvSpPr>
        <p:spPr>
          <a:xfrm>
            <a:off x="3679181" y="3350281"/>
            <a:ext cx="978408" cy="397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980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cuencas\Documents\Informacion General\Mapas\Mapas cuencas\Municipios por cuencas\municipios_cuenca lem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21531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285875" y="3214688"/>
            <a:ext cx="1071563" cy="20923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000" dirty="0" err="1"/>
              <a:t>Mamlesip</a:t>
            </a:r>
            <a:r>
              <a:rPr lang="es-HN" altLang="en-US" sz="1000"/>
              <a:t>......5</a:t>
            </a:r>
          </a:p>
          <a:p>
            <a:pPr eaLnBrk="1" hangingPunct="1"/>
            <a:r>
              <a:rPr lang="es-HN" altLang="en-US" sz="1000"/>
              <a:t>Mamcepaz....1</a:t>
            </a:r>
          </a:p>
          <a:p>
            <a:pPr eaLnBrk="1" hangingPunct="1"/>
            <a:r>
              <a:rPr lang="es-HN" altLang="en-US" sz="1000"/>
              <a:t>El centro I…..2</a:t>
            </a:r>
          </a:p>
          <a:p>
            <a:pPr eaLnBrk="1" hangingPunct="1"/>
            <a:r>
              <a:rPr lang="es-HN" altLang="en-US" sz="1000"/>
              <a:t>Mamcurisj….5</a:t>
            </a:r>
          </a:p>
          <a:p>
            <a:pPr eaLnBrk="1" hangingPunct="1"/>
            <a:r>
              <a:rPr lang="es-HN" altLang="en-US" sz="1000"/>
              <a:t>Amfi………...7</a:t>
            </a:r>
          </a:p>
          <a:p>
            <a:pPr eaLnBrk="1" hangingPunct="1"/>
            <a:r>
              <a:rPr lang="es-HN" altLang="en-US" sz="1000"/>
              <a:t>Cafeg……....7</a:t>
            </a:r>
          </a:p>
          <a:p>
            <a:pPr eaLnBrk="1" hangingPunct="1"/>
            <a:r>
              <a:rPr lang="es-HN" altLang="en-US" sz="1000"/>
              <a:t>Colosuca…..4</a:t>
            </a:r>
          </a:p>
          <a:p>
            <a:pPr eaLnBrk="1" hangingPunct="1"/>
            <a:r>
              <a:rPr lang="es-HN" altLang="en-US" sz="1000"/>
              <a:t>Mocalempa..3</a:t>
            </a:r>
          </a:p>
          <a:p>
            <a:pPr eaLnBrk="1" hangingPunct="1"/>
            <a:r>
              <a:rPr lang="es-HN" altLang="en-US" sz="1000"/>
              <a:t>Sol………….6</a:t>
            </a:r>
          </a:p>
          <a:p>
            <a:pPr eaLnBrk="1" hangingPunct="1"/>
            <a:r>
              <a:rPr lang="es-HN" altLang="en-US" sz="1000"/>
              <a:t>Sensenti…...3</a:t>
            </a:r>
          </a:p>
          <a:p>
            <a:pPr eaLnBrk="1" hangingPunct="1"/>
            <a:r>
              <a:rPr lang="es-HN" altLang="en-US" sz="1000"/>
              <a:t>Amvas……...</a:t>
            </a:r>
            <a:r>
              <a:rPr lang="es-HN" altLang="en-US" sz="1000" u="sng"/>
              <a:t>7</a:t>
            </a:r>
          </a:p>
          <a:p>
            <a:pPr eaLnBrk="1" hangingPunct="1"/>
            <a:r>
              <a:rPr lang="es-HN" altLang="en-US" sz="1000" u="sng"/>
              <a:t>        total     52</a:t>
            </a:r>
          </a:p>
          <a:p>
            <a:pPr eaLnBrk="1" hangingPunct="1"/>
            <a:endParaRPr lang="es-HN" altLang="en-US" sz="1000"/>
          </a:p>
        </p:txBody>
      </p:sp>
    </p:spTree>
    <p:extLst>
      <p:ext uri="{BB962C8B-B14F-4D97-AF65-F5344CB8AC3E}">
        <p14:creationId xmlns:p14="http://schemas.microsoft.com/office/powerpoint/2010/main" val="24242476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3 Marcador de contenido" descr="no joto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22263"/>
            <a:ext cx="8680450" cy="6535737"/>
          </a:xfrm>
        </p:spPr>
      </p:pic>
      <p:sp>
        <p:nvSpPr>
          <p:cNvPr id="15363" name="3 CuadroTexto"/>
          <p:cNvSpPr txBox="1">
            <a:spLocks noChangeArrowheads="1"/>
          </p:cNvSpPr>
          <p:nvPr/>
        </p:nvSpPr>
        <p:spPr bwMode="auto">
          <a:xfrm>
            <a:off x="5357813" y="471487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dirty="0">
                <a:solidFill>
                  <a:schemeClr val="bg1"/>
                </a:solidFill>
              </a:rPr>
              <a:t>AMFI</a:t>
            </a:r>
          </a:p>
        </p:txBody>
      </p:sp>
      <p:sp>
        <p:nvSpPr>
          <p:cNvPr id="15364" name="4 CuadroTexto"/>
          <p:cNvSpPr txBox="1">
            <a:spLocks noChangeArrowheads="1"/>
          </p:cNvSpPr>
          <p:nvPr/>
        </p:nvSpPr>
        <p:spPr bwMode="auto">
          <a:xfrm>
            <a:off x="3357563" y="2786063"/>
            <a:ext cx="121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400" b="1" dirty="0">
                <a:solidFill>
                  <a:schemeClr val="bg1"/>
                </a:solidFill>
              </a:rPr>
              <a:t>COLOSUCA</a:t>
            </a:r>
          </a:p>
        </p:txBody>
      </p:sp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3000375" y="3643313"/>
            <a:ext cx="65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b="1" dirty="0">
                <a:solidFill>
                  <a:schemeClr val="bg1"/>
                </a:solidFill>
              </a:rPr>
              <a:t>SOL</a:t>
            </a:r>
          </a:p>
        </p:txBody>
      </p:sp>
      <p:sp>
        <p:nvSpPr>
          <p:cNvPr id="15366" name="6 CuadroTexto"/>
          <p:cNvSpPr txBox="1">
            <a:spLocks noChangeArrowheads="1"/>
          </p:cNvSpPr>
          <p:nvPr/>
        </p:nvSpPr>
        <p:spPr bwMode="auto">
          <a:xfrm>
            <a:off x="5214938" y="3143250"/>
            <a:ext cx="1271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400" b="1" dirty="0">
                <a:solidFill>
                  <a:schemeClr val="bg1"/>
                </a:solidFill>
              </a:rPr>
              <a:t>MAMCURISJ</a:t>
            </a:r>
          </a:p>
        </p:txBody>
      </p:sp>
      <p:sp>
        <p:nvSpPr>
          <p:cNvPr id="15367" name="6 CuadroTexto"/>
          <p:cNvSpPr txBox="1">
            <a:spLocks noChangeArrowheads="1"/>
          </p:cNvSpPr>
          <p:nvPr/>
        </p:nvSpPr>
        <p:spPr bwMode="auto">
          <a:xfrm>
            <a:off x="4500563" y="3857625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dirty="0"/>
              <a:t>CAFEG</a:t>
            </a:r>
          </a:p>
        </p:txBody>
      </p:sp>
      <p:sp>
        <p:nvSpPr>
          <p:cNvPr id="15368" name="7 CuadroTexto"/>
          <p:cNvSpPr txBox="1">
            <a:spLocks noChangeArrowheads="1"/>
          </p:cNvSpPr>
          <p:nvPr/>
        </p:nvSpPr>
        <p:spPr bwMode="auto">
          <a:xfrm>
            <a:off x="1000125" y="2357438"/>
            <a:ext cx="974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dirty="0">
                <a:solidFill>
                  <a:schemeClr val="bg1"/>
                </a:solidFill>
              </a:rPr>
              <a:t>AMVAS</a:t>
            </a:r>
          </a:p>
        </p:txBody>
      </p:sp>
      <p:sp>
        <p:nvSpPr>
          <p:cNvPr id="15369" name="8 CuadroTexto"/>
          <p:cNvSpPr txBox="1">
            <a:spLocks noChangeArrowheads="1"/>
          </p:cNvSpPr>
          <p:nvPr/>
        </p:nvSpPr>
        <p:spPr bwMode="auto">
          <a:xfrm>
            <a:off x="3714750" y="4357688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dirty="0">
                <a:solidFill>
                  <a:schemeClr val="bg1"/>
                </a:solidFill>
              </a:rPr>
              <a:t>MOCALEMPA</a:t>
            </a:r>
          </a:p>
        </p:txBody>
      </p:sp>
      <p:sp>
        <p:nvSpPr>
          <p:cNvPr id="15370" name="10 CuadroTexto"/>
          <p:cNvSpPr txBox="1">
            <a:spLocks noChangeArrowheads="1"/>
          </p:cNvSpPr>
          <p:nvPr/>
        </p:nvSpPr>
        <p:spPr bwMode="auto">
          <a:xfrm>
            <a:off x="6215063" y="4286250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200" b="1" dirty="0">
                <a:solidFill>
                  <a:schemeClr val="bg1"/>
                </a:solidFill>
              </a:rPr>
              <a:t>MAMLESIP</a:t>
            </a:r>
          </a:p>
        </p:txBody>
      </p:sp>
      <p:sp>
        <p:nvSpPr>
          <p:cNvPr id="15371" name="11 CuadroTexto"/>
          <p:cNvSpPr txBox="1">
            <a:spLocks noChangeArrowheads="1"/>
          </p:cNvSpPr>
          <p:nvPr/>
        </p:nvSpPr>
        <p:spPr bwMode="auto">
          <a:xfrm>
            <a:off x="7072313" y="5000625"/>
            <a:ext cx="99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200" b="1" dirty="0">
                <a:solidFill>
                  <a:schemeClr val="bg1"/>
                </a:solidFill>
              </a:rPr>
              <a:t>MAMLESIP</a:t>
            </a:r>
          </a:p>
        </p:txBody>
      </p:sp>
      <p:sp>
        <p:nvSpPr>
          <p:cNvPr id="15372" name="12 CuadroTexto"/>
          <p:cNvSpPr txBox="1">
            <a:spLocks noChangeArrowheads="1"/>
          </p:cNvSpPr>
          <p:nvPr/>
        </p:nvSpPr>
        <p:spPr bwMode="auto">
          <a:xfrm>
            <a:off x="2071688" y="3000375"/>
            <a:ext cx="1084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400" b="1" dirty="0">
                <a:solidFill>
                  <a:schemeClr val="bg1"/>
                </a:solidFill>
              </a:rPr>
              <a:t>SENSENTI</a:t>
            </a:r>
          </a:p>
        </p:txBody>
      </p:sp>
      <p:sp>
        <p:nvSpPr>
          <p:cNvPr id="15373" name="13 CuadroTexto"/>
          <p:cNvSpPr txBox="1">
            <a:spLocks noChangeArrowheads="1"/>
          </p:cNvSpPr>
          <p:nvPr/>
        </p:nvSpPr>
        <p:spPr bwMode="auto">
          <a:xfrm>
            <a:off x="6715125" y="3571875"/>
            <a:ext cx="1338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200" dirty="0"/>
              <a:t>LA ESPERANZA</a:t>
            </a:r>
          </a:p>
        </p:txBody>
      </p:sp>
      <p:sp>
        <p:nvSpPr>
          <p:cNvPr id="15374" name="15 CuadroTexto"/>
          <p:cNvSpPr txBox="1">
            <a:spLocks noChangeArrowheads="1"/>
          </p:cNvSpPr>
          <p:nvPr/>
        </p:nvSpPr>
        <p:spPr bwMode="auto">
          <a:xfrm>
            <a:off x="6518275" y="3000375"/>
            <a:ext cx="901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200" dirty="0"/>
              <a:t>INTIBUCA</a:t>
            </a:r>
          </a:p>
        </p:txBody>
      </p:sp>
      <p:sp>
        <p:nvSpPr>
          <p:cNvPr id="15375" name="16 CuadroTexto"/>
          <p:cNvSpPr txBox="1">
            <a:spLocks noChangeArrowheads="1"/>
          </p:cNvSpPr>
          <p:nvPr/>
        </p:nvSpPr>
        <p:spPr bwMode="auto">
          <a:xfrm>
            <a:off x="7072313" y="4071938"/>
            <a:ext cx="927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n-US" sz="1200" dirty="0"/>
              <a:t>MARCALA</a:t>
            </a:r>
          </a:p>
        </p:txBody>
      </p:sp>
    </p:spTree>
    <p:extLst>
      <p:ext uri="{BB962C8B-B14F-4D97-AF65-F5344CB8AC3E}">
        <p14:creationId xmlns:p14="http://schemas.microsoft.com/office/powerpoint/2010/main" val="40190169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HN" altLang="en-US" smtClean="0"/>
          </a:p>
        </p:txBody>
      </p:sp>
      <p:pic>
        <p:nvPicPr>
          <p:cNvPr id="2050" name="Picture 2" descr="C:\Users\cuencas\Documents\Informacion General\Mapas\Mapas cuencas\cuencas_transfronterizas\lem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1613"/>
            <a:ext cx="8693150" cy="665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4714875" y="4857750"/>
            <a:ext cx="1785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1400" b="1">
                <a:latin typeface="Arial Unicode MS" pitchFamily="34" charset="-128"/>
                <a:ea typeface="Arial Unicode MS" pitchFamily="34" charset="-128"/>
              </a:rPr>
              <a:t>       Guarajambala</a:t>
            </a:r>
          </a:p>
        </p:txBody>
      </p:sp>
      <p:sp>
        <p:nvSpPr>
          <p:cNvPr id="13" name="12 Flecha a la derecha con bandas"/>
          <p:cNvSpPr/>
          <p:nvPr/>
        </p:nvSpPr>
        <p:spPr>
          <a:xfrm rot="2760895" flipH="1">
            <a:off x="5266531" y="4712494"/>
            <a:ext cx="223838" cy="7620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273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uencas\AppData\Local\Microsoft\Windows\Temporary Internet Files\Low\Content.IE5\1OZOLR3P\lempa_subcuencas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428625"/>
            <a:ext cx="8286750" cy="6278563"/>
          </a:xfrm>
          <a:noFill/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143000" y="4071938"/>
            <a:ext cx="1428750" cy="646112"/>
          </a:xfrm>
          <a:prstGeom prst="rect">
            <a:avLst/>
          </a:prstGeom>
          <a:gradFill rotWithShape="0">
            <a:gsLst>
              <a:gs pos="0">
                <a:srgbClr val="9CB86E"/>
              </a:gs>
              <a:gs pos="50000">
                <a:srgbClr val="9CB86E"/>
              </a:gs>
              <a:gs pos="77000">
                <a:srgbClr val="DDEBCF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b="1"/>
              <a:t>5,608.29 km2</a:t>
            </a:r>
          </a:p>
        </p:txBody>
      </p:sp>
    </p:spTree>
    <p:extLst>
      <p:ext uri="{BB962C8B-B14F-4D97-AF65-F5344CB8AC3E}">
        <p14:creationId xmlns:p14="http://schemas.microsoft.com/office/powerpoint/2010/main" val="4833103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>
            <a:spLocks noChangeArrowheads="1"/>
          </p:cNvSpPr>
          <p:nvPr/>
        </p:nvSpPr>
        <p:spPr bwMode="auto">
          <a:xfrm>
            <a:off x="3275855" y="537343"/>
            <a:ext cx="1668253" cy="51421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400" b="1" dirty="0">
                <a:effectLst/>
                <a:latin typeface="Calibri"/>
                <a:ea typeface="Calibri"/>
                <a:cs typeface="Times New Roman"/>
              </a:rPr>
              <a:t>ASAMBLEA GENERAL</a:t>
            </a:r>
          </a:p>
        </p:txBody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3268910" y="1737833"/>
            <a:ext cx="1541780" cy="34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400" b="1" dirty="0">
                <a:effectLst/>
                <a:latin typeface="Calibri"/>
                <a:ea typeface="Calibri"/>
                <a:cs typeface="Times New Roman"/>
              </a:rPr>
              <a:t>JUNTA DIRECTIVA</a:t>
            </a:r>
          </a:p>
        </p:txBody>
      </p:sp>
      <p:sp>
        <p:nvSpPr>
          <p:cNvPr id="14" name="13 Rectángulo redondeado"/>
          <p:cNvSpPr>
            <a:spLocks noChangeArrowheads="1"/>
          </p:cNvSpPr>
          <p:nvPr/>
        </p:nvSpPr>
        <p:spPr bwMode="auto">
          <a:xfrm>
            <a:off x="3036251" y="3009849"/>
            <a:ext cx="2056448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600" b="1" dirty="0">
                <a:effectLst/>
                <a:latin typeface="Calibri"/>
                <a:ea typeface="Calibri"/>
                <a:cs typeface="Times New Roman"/>
              </a:rPr>
              <a:t>GERENCIA</a:t>
            </a:r>
          </a:p>
        </p:txBody>
      </p:sp>
      <p:cxnSp>
        <p:nvCxnSpPr>
          <p:cNvPr id="15" name="14 Conector angular"/>
          <p:cNvCxnSpPr>
            <a:cxnSpLocks noChangeShapeType="1"/>
          </p:cNvCxnSpPr>
          <p:nvPr/>
        </p:nvCxnSpPr>
        <p:spPr bwMode="auto">
          <a:xfrm rot="16200000" flipH="1">
            <a:off x="3902484" y="1207634"/>
            <a:ext cx="325120" cy="635"/>
          </a:xfrm>
          <a:prstGeom prst="bentConnector3">
            <a:avLst>
              <a:gd name="adj1" fmla="val 20267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19 Rectángulo redondeado"/>
          <p:cNvSpPr>
            <a:spLocks noChangeArrowheads="1"/>
          </p:cNvSpPr>
          <p:nvPr/>
        </p:nvSpPr>
        <p:spPr bwMode="auto">
          <a:xfrm>
            <a:off x="409353" y="4096893"/>
            <a:ext cx="1574777" cy="34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INFRAESTRUCTURA</a:t>
            </a:r>
          </a:p>
        </p:txBody>
      </p:sp>
      <p:sp>
        <p:nvSpPr>
          <p:cNvPr id="21" name="20 Rectángulo redondeado"/>
          <p:cNvSpPr>
            <a:spLocks noChangeArrowheads="1"/>
          </p:cNvSpPr>
          <p:nvPr/>
        </p:nvSpPr>
        <p:spPr bwMode="auto">
          <a:xfrm>
            <a:off x="3999475" y="4998378"/>
            <a:ext cx="2080895" cy="740049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UNIDAD </a:t>
            </a:r>
            <a:r>
              <a:rPr lang="es-HN" sz="1200" b="1" dirty="0" smtClean="0">
                <a:effectLst/>
                <a:latin typeface="Calibri"/>
                <a:ea typeface="Calibri"/>
                <a:cs typeface="Times New Roman"/>
              </a:rPr>
              <a:t>de GESTION AMBIENTAL </a:t>
            </a: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MANCOMUNADA</a:t>
            </a:r>
          </a:p>
        </p:txBody>
      </p:sp>
      <p:sp>
        <p:nvSpPr>
          <p:cNvPr id="22" name="21 Rectángulo redondeado"/>
          <p:cNvSpPr>
            <a:spLocks noChangeArrowheads="1"/>
          </p:cNvSpPr>
          <p:nvPr/>
        </p:nvSpPr>
        <p:spPr bwMode="auto">
          <a:xfrm>
            <a:off x="2130931" y="4110809"/>
            <a:ext cx="1541780" cy="340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ADMINISTRACION</a:t>
            </a:r>
          </a:p>
        </p:txBody>
      </p:sp>
      <p:sp>
        <p:nvSpPr>
          <p:cNvPr id="27" name="26 Rectángulo redondeado"/>
          <p:cNvSpPr>
            <a:spLocks noChangeArrowheads="1"/>
          </p:cNvSpPr>
          <p:nvPr/>
        </p:nvSpPr>
        <p:spPr bwMode="auto">
          <a:xfrm>
            <a:off x="120329" y="4954782"/>
            <a:ext cx="1541780" cy="53213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200" b="1" dirty="0" smtClean="0">
                <a:effectLst/>
                <a:latin typeface="Calibri"/>
                <a:ea typeface="Calibri"/>
                <a:cs typeface="Times New Roman"/>
              </a:rPr>
              <a:t>A </a:t>
            </a:r>
            <a:r>
              <a:rPr lang="en-US" sz="1200" b="1" dirty="0" smtClean="0">
                <a:latin typeface="Calibri"/>
                <a:ea typeface="Calibri"/>
                <a:cs typeface="Times New Roman"/>
              </a:rPr>
              <a:t>&amp; S /</a:t>
            </a:r>
            <a:r>
              <a:rPr lang="es-HN" sz="1200" b="1" dirty="0" smtClean="0">
                <a:effectLst/>
                <a:latin typeface="Calibri"/>
                <a:ea typeface="Calibri"/>
                <a:cs typeface="Times New Roman"/>
              </a:rPr>
              <a:t>UNIDAD </a:t>
            </a: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VIAL MANCOMUNADA</a:t>
            </a:r>
          </a:p>
        </p:txBody>
      </p:sp>
      <p:sp>
        <p:nvSpPr>
          <p:cNvPr id="28" name="27 Rectángulo redondeado"/>
          <p:cNvSpPr>
            <a:spLocks noChangeArrowheads="1"/>
          </p:cNvSpPr>
          <p:nvPr/>
        </p:nvSpPr>
        <p:spPr bwMode="auto">
          <a:xfrm>
            <a:off x="6246177" y="5084978"/>
            <a:ext cx="1760352" cy="151752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b="1" dirty="0">
                <a:effectLst/>
                <a:latin typeface="Calibri"/>
                <a:ea typeface="Calibri"/>
                <a:cs typeface="Times New Roman"/>
              </a:rPr>
              <a:t>UNIDAD DE SEGURIDAD ALIMENTARIA NUTRICIONAL</a:t>
            </a:r>
            <a:endParaRPr lang="es-HN" sz="12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b="1" dirty="0" smtClean="0">
                <a:effectLst/>
                <a:latin typeface="Calibri"/>
                <a:ea typeface="Calibri"/>
                <a:cs typeface="Times New Roman"/>
              </a:rPr>
              <a:t>MANCOMUNADA/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200" b="1" dirty="0" smtClean="0">
                <a:effectLst/>
                <a:latin typeface="Calibri"/>
                <a:ea typeface="Calibri"/>
                <a:cs typeface="Times New Roman"/>
              </a:rPr>
              <a:t>AYUDA HUMANITARIA</a:t>
            </a:r>
            <a:endParaRPr lang="es-HN" sz="1200" b="1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latin typeface="Calibri"/>
                <a:ea typeface="Calibri"/>
                <a:cs typeface="Times New Roman"/>
              </a:rPr>
              <a:t> </a:t>
            </a:r>
            <a:endParaRPr lang="es-HN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s-HN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28 Rectángulo redondeado"/>
          <p:cNvSpPr>
            <a:spLocks noChangeArrowheads="1"/>
          </p:cNvSpPr>
          <p:nvPr/>
        </p:nvSpPr>
        <p:spPr bwMode="auto">
          <a:xfrm>
            <a:off x="6226175" y="4075601"/>
            <a:ext cx="1307465" cy="7118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SEGURIDAD ALIMENTARIA NUTRICIONAL</a:t>
            </a:r>
          </a:p>
        </p:txBody>
      </p:sp>
      <p:cxnSp>
        <p:nvCxnSpPr>
          <p:cNvPr id="31" name="30 Conector recto de flecha"/>
          <p:cNvCxnSpPr>
            <a:cxnSpLocks noChangeShapeType="1"/>
          </p:cNvCxnSpPr>
          <p:nvPr/>
        </p:nvCxnSpPr>
        <p:spPr bwMode="auto">
          <a:xfrm flipV="1">
            <a:off x="6881358" y="4793514"/>
            <a:ext cx="635" cy="2914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31 Conector recto de flecha"/>
          <p:cNvCxnSpPr>
            <a:cxnSpLocks noChangeShapeType="1"/>
          </p:cNvCxnSpPr>
          <p:nvPr/>
        </p:nvCxnSpPr>
        <p:spPr bwMode="auto">
          <a:xfrm>
            <a:off x="3908425" y="5791200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32 Conector recto de flecha"/>
          <p:cNvCxnSpPr>
            <a:cxnSpLocks noChangeShapeType="1"/>
            <a:stCxn id="5" idx="2"/>
          </p:cNvCxnSpPr>
          <p:nvPr/>
        </p:nvCxnSpPr>
        <p:spPr bwMode="auto">
          <a:xfrm flipH="1">
            <a:off x="4036772" y="2078193"/>
            <a:ext cx="3028" cy="9367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33 Conector recto de flecha"/>
          <p:cNvCxnSpPr>
            <a:cxnSpLocks noChangeShapeType="1"/>
          </p:cNvCxnSpPr>
          <p:nvPr/>
        </p:nvCxnSpPr>
        <p:spPr bwMode="auto">
          <a:xfrm>
            <a:off x="5498107" y="4451169"/>
            <a:ext cx="0" cy="5534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34 Conector recto de flecha"/>
          <p:cNvCxnSpPr>
            <a:cxnSpLocks noChangeShapeType="1"/>
          </p:cNvCxnSpPr>
          <p:nvPr/>
        </p:nvCxnSpPr>
        <p:spPr bwMode="auto">
          <a:xfrm>
            <a:off x="1082040" y="6812915"/>
            <a:ext cx="635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35 Conector recto de flecha"/>
          <p:cNvCxnSpPr>
            <a:cxnSpLocks noChangeShapeType="1"/>
          </p:cNvCxnSpPr>
          <p:nvPr/>
        </p:nvCxnSpPr>
        <p:spPr bwMode="auto">
          <a:xfrm>
            <a:off x="871321" y="4454207"/>
            <a:ext cx="0" cy="4850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36 Conector recto de flecha"/>
          <p:cNvCxnSpPr>
            <a:cxnSpLocks noChangeShapeType="1"/>
          </p:cNvCxnSpPr>
          <p:nvPr/>
        </p:nvCxnSpPr>
        <p:spPr bwMode="auto">
          <a:xfrm flipH="1" flipV="1">
            <a:off x="2900957" y="4480674"/>
            <a:ext cx="272" cy="5177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37 Rectángulo redondeado"/>
          <p:cNvSpPr>
            <a:spLocks noChangeArrowheads="1"/>
          </p:cNvSpPr>
          <p:nvPr/>
        </p:nvSpPr>
        <p:spPr bwMode="auto">
          <a:xfrm>
            <a:off x="3951144" y="4088615"/>
            <a:ext cx="970915" cy="34099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SOCIAL</a:t>
            </a:r>
            <a:endParaRPr lang="es-HN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9" name="38 Rectángulo redondeado"/>
          <p:cNvSpPr>
            <a:spLocks noChangeArrowheads="1"/>
          </p:cNvSpPr>
          <p:nvPr/>
        </p:nvSpPr>
        <p:spPr bwMode="auto">
          <a:xfrm>
            <a:off x="5130928" y="4075183"/>
            <a:ext cx="986882" cy="34099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AMBIENTE</a:t>
            </a:r>
          </a:p>
        </p:txBody>
      </p:sp>
      <p:sp>
        <p:nvSpPr>
          <p:cNvPr id="42" name="41 Rectángulo redondeado"/>
          <p:cNvSpPr>
            <a:spLocks noChangeArrowheads="1"/>
          </p:cNvSpPr>
          <p:nvPr/>
        </p:nvSpPr>
        <p:spPr bwMode="auto">
          <a:xfrm>
            <a:off x="3746500" y="7755255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HN" dirty="0"/>
          </a:p>
        </p:txBody>
      </p:sp>
      <p:sp>
        <p:nvSpPr>
          <p:cNvPr id="43" name="42 Proceso alternativo"/>
          <p:cNvSpPr>
            <a:spLocks noChangeArrowheads="1"/>
          </p:cNvSpPr>
          <p:nvPr/>
        </p:nvSpPr>
        <p:spPr bwMode="auto">
          <a:xfrm>
            <a:off x="535305" y="6955790"/>
            <a:ext cx="914400" cy="6096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HN" dirty="0"/>
          </a:p>
        </p:txBody>
      </p:sp>
      <p:sp>
        <p:nvSpPr>
          <p:cNvPr id="44" name="43 Rectángulo redondeado"/>
          <p:cNvSpPr>
            <a:spLocks noChangeArrowheads="1"/>
          </p:cNvSpPr>
          <p:nvPr/>
        </p:nvSpPr>
        <p:spPr bwMode="auto">
          <a:xfrm>
            <a:off x="1844791" y="5002600"/>
            <a:ext cx="2080895" cy="5461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200" b="1" dirty="0">
                <a:effectLst/>
                <a:latin typeface="Calibri"/>
                <a:ea typeface="Calibri"/>
                <a:cs typeface="Times New Roman"/>
              </a:rPr>
              <a:t>UNIDAD FINANCIERA MANCOMUNADA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1970313" y="-69251"/>
            <a:ext cx="4689919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ORGANIGRAMA GENERAL DE CAFEG</a:t>
            </a:r>
            <a:endParaRPr kumimoji="0" lang="es-HN" sz="20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H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H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H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          	</a:t>
            </a:r>
            <a:endParaRPr kumimoji="0" lang="es-H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4390111" y="-317703"/>
            <a:ext cx="1107996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H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H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15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78" y="1328576"/>
            <a:ext cx="20843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64 Rectángulo redondeado"/>
          <p:cNvSpPr/>
          <p:nvPr/>
        </p:nvSpPr>
        <p:spPr>
          <a:xfrm>
            <a:off x="208388" y="1253240"/>
            <a:ext cx="1949071" cy="81944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dirty="0">
                <a:solidFill>
                  <a:schemeClr val="accent5">
                    <a:lumMod val="50000"/>
                  </a:schemeClr>
                </a:solidFill>
              </a:rPr>
              <a:t>COMISION DE TRANSPARENCIA</a:t>
            </a:r>
          </a:p>
          <a:p>
            <a:pPr algn="ctr"/>
            <a:r>
              <a:rPr lang="es-HN" sz="1200" dirty="0">
                <a:solidFill>
                  <a:schemeClr val="accent5">
                    <a:lumMod val="50000"/>
                  </a:schemeClr>
                </a:solidFill>
              </a:rPr>
              <a:t>MANCOMUNADA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1275" y="1329031"/>
            <a:ext cx="230134" cy="107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91924" y="1749265"/>
            <a:ext cx="1008107" cy="20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30 Conector recto de flecha">
            <a:extLst>
              <a:ext uri="{FF2B5EF4-FFF2-40B4-BE49-F238E27FC236}">
                <a16:creationId xmlns:a16="http://schemas.microsoft.com/office/drawing/2014/main" id="{EF45EE58-54D0-455B-AF4E-573721C7FD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54823" y="3758452"/>
            <a:ext cx="0" cy="311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30 Conector recto de flecha">
            <a:extLst>
              <a:ext uri="{FF2B5EF4-FFF2-40B4-BE49-F238E27FC236}">
                <a16:creationId xmlns:a16="http://schemas.microsoft.com/office/drawing/2014/main" id="{886DF375-7C4F-4FB5-A6E8-0BAFDE91F8B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78384" y="3778058"/>
            <a:ext cx="635" cy="2914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30 Conector recto de flecha">
            <a:extLst>
              <a:ext uri="{FF2B5EF4-FFF2-40B4-BE49-F238E27FC236}">
                <a16:creationId xmlns:a16="http://schemas.microsoft.com/office/drawing/2014/main" id="{39AFEF95-FD3A-4887-8D0B-A7D28FB714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79806" y="3788038"/>
            <a:ext cx="635" cy="2914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30 Conector recto de flecha">
            <a:extLst>
              <a:ext uri="{FF2B5EF4-FFF2-40B4-BE49-F238E27FC236}">
                <a16:creationId xmlns:a16="http://schemas.microsoft.com/office/drawing/2014/main" id="{FCA6FA5C-478B-47F3-9C32-8E5EC70C11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00957" y="3816171"/>
            <a:ext cx="635" cy="2914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30 Conector recto de flecha">
            <a:extLst>
              <a:ext uri="{FF2B5EF4-FFF2-40B4-BE49-F238E27FC236}">
                <a16:creationId xmlns:a16="http://schemas.microsoft.com/office/drawing/2014/main" id="{443E51E9-AED1-45D5-BD5F-F066DC3891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1321" y="3824253"/>
            <a:ext cx="635" cy="2914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30 Conector recto de flecha">
            <a:extLst>
              <a:ext uri="{FF2B5EF4-FFF2-40B4-BE49-F238E27FC236}">
                <a16:creationId xmlns:a16="http://schemas.microsoft.com/office/drawing/2014/main" id="{A97F0849-36EF-4EC2-9B53-3DE156785C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99503" y="3483543"/>
            <a:ext cx="635" cy="2914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30 Conector recto de flecha">
            <a:extLst>
              <a:ext uri="{FF2B5EF4-FFF2-40B4-BE49-F238E27FC236}">
                <a16:creationId xmlns:a16="http://schemas.microsoft.com/office/drawing/2014/main" id="{E359B808-AB70-4C50-872E-39B5F6E508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1321" y="3749340"/>
            <a:ext cx="6007950" cy="4875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1275" y="2120197"/>
            <a:ext cx="230134" cy="107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de flecha a la derecha"/>
          <p:cNvSpPr/>
          <p:nvPr/>
        </p:nvSpPr>
        <p:spPr>
          <a:xfrm>
            <a:off x="354718" y="2540430"/>
            <a:ext cx="2112653" cy="95604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sz="1200" dirty="0" smtClean="0">
                <a:solidFill>
                  <a:schemeClr val="bg1"/>
                </a:solidFill>
              </a:rPr>
              <a:t>RED DE MUJERES MANCOMUNADA</a:t>
            </a:r>
            <a:endParaRPr lang="es-HN" sz="1200" dirty="0">
              <a:solidFill>
                <a:schemeClr val="bg1"/>
              </a:solidFill>
            </a:endParaRPr>
          </a:p>
        </p:txBody>
      </p:sp>
      <p:cxnSp>
        <p:nvCxnSpPr>
          <p:cNvPr id="59" name="36 Conector recto de flecha"/>
          <p:cNvCxnSpPr>
            <a:cxnSpLocks noChangeShapeType="1"/>
          </p:cNvCxnSpPr>
          <p:nvPr/>
        </p:nvCxnSpPr>
        <p:spPr bwMode="auto">
          <a:xfrm flipH="1">
            <a:off x="5130929" y="3261613"/>
            <a:ext cx="56910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13 Rectángulo redondeado"/>
          <p:cNvSpPr>
            <a:spLocks noChangeArrowheads="1"/>
          </p:cNvSpPr>
          <p:nvPr/>
        </p:nvSpPr>
        <p:spPr bwMode="auto">
          <a:xfrm>
            <a:off x="5698035" y="3052800"/>
            <a:ext cx="1682277" cy="43204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HN" sz="1600" b="1" dirty="0" smtClean="0">
                <a:effectLst/>
                <a:latin typeface="Calibri"/>
                <a:ea typeface="Calibri"/>
                <a:cs typeface="Times New Roman"/>
              </a:rPr>
              <a:t>Sub- GERENCIA</a:t>
            </a:r>
            <a:endParaRPr lang="es-HN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1" name="36 Conector recto de flecha"/>
          <p:cNvCxnSpPr>
            <a:cxnSpLocks noChangeShapeType="1"/>
            <a:endCxn id="60" idx="2"/>
          </p:cNvCxnSpPr>
          <p:nvPr/>
        </p:nvCxnSpPr>
        <p:spPr bwMode="auto">
          <a:xfrm flipV="1">
            <a:off x="6530777" y="3484848"/>
            <a:ext cx="8397" cy="2428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9000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07504" y="308443"/>
            <a:ext cx="8614135" cy="6429550"/>
            <a:chOff x="1881" y="8284"/>
            <a:chExt cx="8801" cy="6436"/>
          </a:xfrm>
        </p:grpSpPr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4041" y="8587"/>
              <a:ext cx="2520" cy="97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18900000" scaled="1"/>
            </a:gra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Construcci</a:t>
              </a: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Arial" pitchFamily="34" charset="0"/>
                </a:rPr>
                <a:t>ó</a:t>
              </a: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 y Mantenimiento de la Infraestructura Vial, Social y Productiva</a:t>
              </a:r>
              <a:endParaRPr kumimoji="0" lang="es-HN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82"/>
            <p:cNvSpPr txBox="1">
              <a:spLocks noChangeArrowheads="1"/>
            </p:cNvSpPr>
            <p:nvPr/>
          </p:nvSpPr>
          <p:spPr bwMode="auto">
            <a:xfrm>
              <a:off x="4114" y="13498"/>
              <a:ext cx="2598" cy="122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189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s-HN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Seguridad Alimentaria con énfasis </a:t>
              </a:r>
              <a:r>
                <a:rPr lang="es-HN" sz="1600" b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en ayuda </a:t>
              </a:r>
              <a:r>
                <a:rPr lang="es-HN" sz="1600" b="1" dirty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humanitaria</a:t>
              </a:r>
              <a:endParaRPr lang="es-HN" sz="1600" dirty="0">
                <a:latin typeface="Arial" pitchFamily="34" charset="0"/>
                <a:cs typeface="Arial" pitchFamily="34" charset="0"/>
              </a:endParaRPr>
            </a:p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s-H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resiliencia </a:t>
              </a:r>
              <a:r>
                <a:rPr kumimoji="0" lang="es-HN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al cambio </a:t>
              </a:r>
              <a:r>
                <a:rPr kumimoji="0" lang="es-H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climático </a:t>
              </a:r>
              <a:endParaRPr kumimoji="0" lang="es-H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83"/>
            <p:cNvSpPr txBox="1">
              <a:spLocks noChangeArrowheads="1"/>
            </p:cNvSpPr>
            <p:nvPr/>
          </p:nvSpPr>
          <p:spPr bwMode="auto">
            <a:xfrm>
              <a:off x="4093" y="12068"/>
              <a:ext cx="2617" cy="133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189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Desarrollo Econ</a:t>
              </a:r>
              <a:r>
                <a:rPr kumimoji="0" lang="es-H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Arial" pitchFamily="34" charset="0"/>
                </a:rPr>
                <a:t>ó</a:t>
              </a:r>
              <a:r>
                <a:rPr kumimoji="0" lang="es-H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mico Local con </a:t>
              </a:r>
              <a:r>
                <a:rPr kumimoji="0" lang="es-H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Arial" pitchFamily="34" charset="0"/>
                </a:rPr>
                <a:t>é</a:t>
              </a:r>
              <a:r>
                <a:rPr kumimoji="0" lang="es-H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nfasis en Producción de Café, </a:t>
              </a:r>
              <a:r>
                <a:rPr lang="es-HN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R</a:t>
              </a:r>
              <a:r>
                <a:rPr kumimoji="0" lang="es-H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escate del Patrimonio Cultural, </a:t>
              </a:r>
              <a:r>
                <a:rPr lang="es-HN" sz="1600" b="1" dirty="0" smtClean="0">
                  <a:latin typeface="Calibri"/>
                  <a:ea typeface="Times New Roman" pitchFamily="18" charset="0"/>
                  <a:cs typeface="Arial" pitchFamily="34" charset="0"/>
                </a:rPr>
                <a:t>Étnico</a:t>
              </a:r>
              <a:r>
                <a:rPr kumimoji="0" lang="es-H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s-H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s-HN" sz="1400" b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y</a:t>
              </a:r>
              <a:r>
                <a:rPr kumimoji="0" lang="es-H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turismo</a:t>
              </a:r>
              <a:endParaRPr kumimoji="0" lang="es-H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H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84"/>
            <p:cNvSpPr txBox="1">
              <a:spLocks noChangeArrowheads="1"/>
            </p:cNvSpPr>
            <p:nvPr/>
          </p:nvSpPr>
          <p:spPr bwMode="auto">
            <a:xfrm>
              <a:off x="4059" y="10632"/>
              <a:ext cx="2651" cy="117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189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Aprovechamiento Sostenible de los Recursos Naturales con </a:t>
              </a: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Arial" pitchFamily="34" charset="0"/>
                </a:rPr>
                <a:t>é</a:t>
              </a: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nfasis en Manejo de Cuencas y  del Parque Nacional Congol</a:t>
              </a: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Times New Roman" pitchFamily="18" charset="0"/>
                  <a:cs typeface="Arial" pitchFamily="34" charset="0"/>
                </a:rPr>
                <a:t>ó</a:t>
              </a:r>
              <a:r>
                <a:rPr kumimoji="0" lang="es-HN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endParaRPr kumimoji="0" lang="es-HN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H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8283" y="9366"/>
              <a:ext cx="2340" cy="6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>
                    <a:alpha val="37999"/>
                  </a:srgbClr>
                </a:gs>
              </a:gsLst>
              <a:lin ang="189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Género y Equidad</a:t>
              </a:r>
              <a:endParaRPr kumimoji="0" lang="es-H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86"/>
            <p:cNvSpPr txBox="1">
              <a:spLocks noChangeArrowheads="1"/>
            </p:cNvSpPr>
            <p:nvPr/>
          </p:nvSpPr>
          <p:spPr bwMode="auto">
            <a:xfrm>
              <a:off x="8307" y="10632"/>
              <a:ext cx="2375" cy="60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>
                    <a:alpha val="56000"/>
                  </a:srgbClr>
                </a:gs>
              </a:gsLst>
              <a:lin ang="18900000" scaled="1"/>
            </a:gra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HN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Ambiente</a:t>
              </a:r>
              <a:endParaRPr kumimoji="0" lang="es-H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87"/>
            <p:cNvSpPr>
              <a:spLocks/>
            </p:cNvSpPr>
            <p:nvPr/>
          </p:nvSpPr>
          <p:spPr bwMode="auto">
            <a:xfrm>
              <a:off x="6921" y="8284"/>
              <a:ext cx="1118" cy="5703"/>
            </a:xfrm>
            <a:prstGeom prst="rightBrace">
              <a:avLst>
                <a:gd name="adj1" fmla="val 42509"/>
                <a:gd name="adj2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 dirty="0"/>
            </a:p>
          </p:txBody>
        </p:sp>
        <p:sp>
          <p:nvSpPr>
            <p:cNvPr id="10" name="Text Box 88"/>
            <p:cNvSpPr txBox="1">
              <a:spLocks noChangeArrowheads="1"/>
            </p:cNvSpPr>
            <p:nvPr/>
          </p:nvSpPr>
          <p:spPr bwMode="auto">
            <a:xfrm>
              <a:off x="1881" y="8284"/>
              <a:ext cx="900" cy="601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H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89"/>
            <p:cNvSpPr>
              <a:spLocks noChangeShapeType="1"/>
            </p:cNvSpPr>
            <p:nvPr/>
          </p:nvSpPr>
          <p:spPr bwMode="auto">
            <a:xfrm>
              <a:off x="2999" y="9148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 dirty="0"/>
            </a:p>
          </p:txBody>
        </p:sp>
        <p:sp>
          <p:nvSpPr>
            <p:cNvPr id="12" name="Line 90"/>
            <p:cNvSpPr>
              <a:spLocks noChangeShapeType="1"/>
            </p:cNvSpPr>
            <p:nvPr/>
          </p:nvSpPr>
          <p:spPr bwMode="auto">
            <a:xfrm>
              <a:off x="2961" y="10027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 dirty="0"/>
            </a:p>
          </p:txBody>
        </p:sp>
        <p:sp>
          <p:nvSpPr>
            <p:cNvPr id="13" name="Line 91"/>
            <p:cNvSpPr>
              <a:spLocks noChangeShapeType="1"/>
            </p:cNvSpPr>
            <p:nvPr/>
          </p:nvSpPr>
          <p:spPr bwMode="auto">
            <a:xfrm>
              <a:off x="2961" y="11467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 dirty="0"/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2935" y="12537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 dirty="0"/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381" y="226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HN" dirty="0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2956909" y="-107055"/>
            <a:ext cx="32629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es-H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 ESTRATEGICO</a:t>
            </a:r>
            <a:endParaRPr kumimoji="0" lang="es-HN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9115" y="983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 rot="16200000">
            <a:off x="-2220788" y="3420843"/>
            <a:ext cx="5615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HN" sz="2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Líneas Estratégicas</a:t>
            </a:r>
            <a:endParaRPr lang="es-HN" sz="2400" b="1" dirty="0"/>
          </a:p>
        </p:txBody>
      </p:sp>
      <p:sp>
        <p:nvSpPr>
          <p:cNvPr id="34" name="Text Box 86"/>
          <p:cNvSpPr txBox="1">
            <a:spLocks noChangeArrowheads="1"/>
          </p:cNvSpPr>
          <p:nvPr/>
        </p:nvSpPr>
        <p:spPr bwMode="auto">
          <a:xfrm>
            <a:off x="6557746" y="4024800"/>
            <a:ext cx="2324573" cy="106038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00">
                  <a:alpha val="56000"/>
                </a:srgbClr>
              </a:gs>
            </a:gsLst>
            <a:lin ang="189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HN" sz="16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HN" sz="1600" b="1" dirty="0">
                <a:latin typeface="Arial" pitchFamily="34" charset="0"/>
                <a:cs typeface="Arial" pitchFamily="34" charset="0"/>
              </a:rPr>
              <a:t>Participación Ciudadana y transparencia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6084168" y="941133"/>
            <a:ext cx="2834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EJES TRANSVERSALES</a:t>
            </a:r>
          </a:p>
        </p:txBody>
      </p:sp>
      <p:sp>
        <p:nvSpPr>
          <p:cNvPr id="36" name="Text Box 81"/>
          <p:cNvSpPr txBox="1">
            <a:spLocks noChangeArrowheads="1"/>
          </p:cNvSpPr>
          <p:nvPr/>
        </p:nvSpPr>
        <p:spPr bwMode="auto">
          <a:xfrm>
            <a:off x="2221642" y="1752408"/>
            <a:ext cx="2573680" cy="7731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00"/>
              </a:gs>
            </a:gsLst>
            <a:lin ang="189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HN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Fortalecimiento de capacidades locales e institucionales</a:t>
            </a:r>
            <a:endParaRPr kumimoji="0" lang="es-HN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025782"/>
          </a:xfrm>
          <a:ln>
            <a:noFill/>
          </a:ln>
        </p:spPr>
        <p:txBody>
          <a:bodyPr/>
          <a:lstStyle/>
          <a:p>
            <a:pPr algn="ctr"/>
            <a:r>
              <a:rPr lang="es-HN" sz="2400" b="1" u="sng" dirty="0">
                <a:solidFill>
                  <a:schemeClr val="accent6">
                    <a:lumMod val="75000"/>
                  </a:schemeClr>
                </a:solidFill>
              </a:rPr>
              <a:t>GESTION DE CAFEG </a:t>
            </a:r>
            <a:r>
              <a:rPr lang="es-HN" sz="2400" b="1" u="sng" dirty="0" smtClean="0">
                <a:solidFill>
                  <a:schemeClr val="accent6">
                    <a:lumMod val="75000"/>
                  </a:schemeClr>
                </a:solidFill>
              </a:rPr>
              <a:t>AL 2022</a:t>
            </a:r>
            <a:r>
              <a:rPr lang="es-HN" dirty="0"/>
              <a:t/>
            </a:r>
            <a:br>
              <a:rPr lang="es-HN" dirty="0"/>
            </a:br>
            <a:endParaRPr lang="es-HN" sz="2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33773"/>
              </p:ext>
            </p:extLst>
          </p:nvPr>
        </p:nvGraphicFramePr>
        <p:xfrm>
          <a:off x="323529" y="734715"/>
          <a:ext cx="8568951" cy="589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">
                  <a:extLst>
                    <a:ext uri="{9D8B030D-6E8A-4147-A177-3AD203B41FA5}">
                      <a16:colId xmlns:a16="http://schemas.microsoft.com/office/drawing/2014/main" val="223335795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3475809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30397487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440970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1787475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754692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15362518"/>
                    </a:ext>
                  </a:extLst>
                </a:gridCol>
              </a:tblGrid>
              <a:tr h="543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GESTION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SECTOR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MONTO APROBADO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MONTO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EJECUTADO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METODO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MUNICIPIOS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extLst>
                  <a:ext uri="{0D108BD9-81ED-4DB2-BD59-A6C34878D82A}">
                    <a16:rowId xmlns:a16="http://schemas.microsoft.com/office/drawing/2014/main" val="649478940"/>
                  </a:ext>
                </a:extLst>
              </a:tr>
              <a:tr h="551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err="1">
                          <a:effectLst/>
                        </a:rPr>
                        <a:t>Kfw-Fhis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Construcción y mejoramiento de Centro educativos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25,000,000.00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100%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Descentralizado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7.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59328"/>
                  </a:ext>
                </a:extLst>
              </a:tr>
              <a:tr h="797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HN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Aecid-Pfm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Fortalecimiento Administración Financiera, SAFT, Transparencia, Catastro)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4,500,000.00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100%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Centralizado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6.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extLst>
                  <a:ext uri="{0D108BD9-81ED-4DB2-BD59-A6C34878D82A}">
                    <a16:rowId xmlns:a16="http://schemas.microsoft.com/office/drawing/2014/main" val="963910508"/>
                  </a:ext>
                </a:extLst>
              </a:tr>
              <a:tr h="637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HN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Hábitat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Construcción y mejoramiento de viviendas y políticas públicas municipales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5,000,000.00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100%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</a:rPr>
                        <a:t>Ambos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400" b="1" dirty="0">
                          <a:effectLst/>
                        </a:rPr>
                        <a:t>2. </a:t>
                      </a:r>
                      <a:endParaRPr lang="es-H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extLst>
                  <a:ext uri="{0D108BD9-81ED-4DB2-BD59-A6C34878D82A}">
                    <a16:rowId xmlns:a16="http://schemas.microsoft.com/office/drawing/2014/main" val="3163368368"/>
                  </a:ext>
                </a:extLst>
              </a:tr>
              <a:tr h="377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HN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err="1">
                          <a:effectLst/>
                        </a:rPr>
                        <a:t>Jica</a:t>
                      </a:r>
                      <a:r>
                        <a:rPr lang="es-HN" sz="1200" b="1" dirty="0">
                          <a:effectLst/>
                        </a:rPr>
                        <a:t>-Focal 2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Planeación estratégica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Asistencia Técnica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5.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79430"/>
                  </a:ext>
                </a:extLst>
              </a:tr>
              <a:tr h="735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HN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Care-Poder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Fortalecimiento, apoyo a grupos productivos de mujeres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600,000.00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100%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Descentralizado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6.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extLst>
                  <a:ext uri="{0D108BD9-81ED-4DB2-BD59-A6C34878D82A}">
                    <a16:rowId xmlns:a16="http://schemas.microsoft.com/office/drawing/2014/main" val="38065455"/>
                  </a:ext>
                </a:extLst>
              </a:tr>
              <a:tr h="376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HN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Serna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Construcción de eco fogones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460,000.00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100%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Descentralizado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6.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extLst>
                  <a:ext uri="{0D108BD9-81ED-4DB2-BD59-A6C34878D82A}">
                    <a16:rowId xmlns:a16="http://schemas.microsoft.com/office/drawing/2014/main" val="3223233139"/>
                  </a:ext>
                </a:extLst>
              </a:tr>
              <a:tr h="551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HN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Prosol-Fhis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Instalación de Sistemas de Energía Solar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200,000.00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100%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>
                          <a:effectLst/>
                        </a:rPr>
                        <a:t>Centralizado</a:t>
                      </a: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1.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extLst>
                  <a:ext uri="{0D108BD9-81ED-4DB2-BD59-A6C34878D82A}">
                    <a16:rowId xmlns:a16="http://schemas.microsoft.com/office/drawing/2014/main" val="3232396065"/>
                  </a:ext>
                </a:extLst>
              </a:tr>
              <a:tr h="645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HN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err="1">
                          <a:effectLst/>
                        </a:rPr>
                        <a:t>Bcie-Pir-Fhis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Electrificación, Agua y Saneamiento y Rehabilitación de Caminos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100,000,000.00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</a:rPr>
                        <a:t>99%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Descentralizado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 smtClean="0">
                          <a:effectLst/>
                        </a:rPr>
                        <a:t>6</a:t>
                      </a:r>
                      <a:endParaRPr lang="es-HN" sz="12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200" b="1" dirty="0">
                          <a:effectLst/>
                        </a:rPr>
                        <a:t> </a:t>
                      </a: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674528"/>
                  </a:ext>
                </a:extLst>
              </a:tr>
              <a:tr h="645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H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4" marR="5739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6_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2924</TotalTime>
  <Words>797</Words>
  <Application>Microsoft Office PowerPoint</Application>
  <PresentationFormat>Presentación en pantalla (4:3)</PresentationFormat>
  <Paragraphs>433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30" baseType="lpstr">
      <vt:lpstr>Arial</vt:lpstr>
      <vt:lpstr>Arial Narrow</vt:lpstr>
      <vt:lpstr>Arial Unicode MS</vt:lpstr>
      <vt:lpstr>Book Antiqua</vt:lpstr>
      <vt:lpstr>Calibri</vt:lpstr>
      <vt:lpstr>Century Gothic</vt:lpstr>
      <vt:lpstr>Century Schoolbook</vt:lpstr>
      <vt:lpstr>Courier New</vt:lpstr>
      <vt:lpstr>Gill Sans MT</vt:lpstr>
      <vt:lpstr>Times New Roman</vt:lpstr>
      <vt:lpstr>Wingdings</vt:lpstr>
      <vt:lpstr>Wingdings 2</vt:lpstr>
      <vt:lpstr>Wingdings 3</vt:lpstr>
      <vt:lpstr>6_Mirador</vt:lpstr>
      <vt:lpstr>Cartoné</vt:lpstr>
      <vt:lpstr>Espiral</vt:lpstr>
      <vt:lpstr>Presentación de PowerPoint</vt:lpstr>
      <vt:lpstr> CAFEG FUNDACION 2001   Visión ---Tener una población desarrollada) Misión--- Gestionar proyectos en el territorio)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GESTION DE CAFEG AL 2022 </vt:lpstr>
      <vt:lpstr>Presentación de PowerPoint</vt:lpstr>
      <vt:lpstr>Presentación de PowerPoint</vt:lpstr>
      <vt:lpstr>ASISTENCIA TECNICA DE INFRAESTRUCTURA Y SOCIAL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</dc:creator>
  <cp:lastModifiedBy>Pc-user</cp:lastModifiedBy>
  <cp:revision>398</cp:revision>
  <dcterms:created xsi:type="dcterms:W3CDTF">2017-10-16T02:18:18Z</dcterms:created>
  <dcterms:modified xsi:type="dcterms:W3CDTF">2023-04-06T21:02:18Z</dcterms:modified>
</cp:coreProperties>
</file>